
<file path=[Content_Types].xml><?xml version="1.0" encoding="utf-8"?>
<Types xmlns="http://schemas.openxmlformats.org/package/2006/content-types">
  <Default Extension="jpeg" ContentType="image/jpeg"/>
  <Default Extension="jpg" ContentType="image/pn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notesSlides/notesSlide7.xml" ContentType="application/vnd.openxmlformats-officedocument.presentationml.notesSlide+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notesSlides/notesSlide8.xml" ContentType="application/vnd.openxmlformats-officedocument.presentationml.notesSlide+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notesSlides/notesSlide11.xml" ContentType="application/vnd.openxmlformats-officedocument.presentationml.notesSlide+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notesSlides/notesSlide12.xml" ContentType="application/vnd.openxmlformats-officedocument.presentationml.notesSlide+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notesSlides/notesSlide13.xml" ContentType="application/vnd.openxmlformats-officedocument.presentationml.notesSlide+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135.xml" ContentType="application/vnd.openxmlformats-officedocument.presentationml.tags+xml"/>
  <Override PartName="/ppt/tags/tag136.xml" ContentType="application/vnd.openxmlformats-officedocument.presentationml.tags+xml"/>
  <Override PartName="/ppt/notesSlides/notesSlide18.xml" ContentType="application/vnd.openxmlformats-officedocument.presentationml.notesSlide+xml"/>
  <Override PartName="/ppt/tags/tag137.xml" ContentType="application/vnd.openxmlformats-officedocument.presentationml.tags+xml"/>
  <Override PartName="/ppt/tags/tag138.xml" ContentType="application/vnd.openxmlformats-officedocument.presentationml.tags+xml"/>
  <Override PartName="/ppt/notesSlides/notesSlide19.xml" ContentType="application/vnd.openxmlformats-officedocument.presentationml.notesSlide+xml"/>
  <Override PartName="/ppt/tags/tag139.xml" ContentType="application/vnd.openxmlformats-officedocument.presentationml.tags+xml"/>
  <Override PartName="/ppt/tags/tag140.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notesSlides/notesSlide22.xml" ContentType="application/vnd.openxmlformats-officedocument.presentationml.notesSlide+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7"/>
  </p:notesMasterIdLst>
  <p:sldIdLst>
    <p:sldId id="256" r:id="rId2"/>
    <p:sldId id="257" r:id="rId3"/>
    <p:sldId id="258" r:id="rId4"/>
    <p:sldId id="259" r:id="rId5"/>
    <p:sldId id="260" r:id="rId6"/>
    <p:sldId id="262" r:id="rId7"/>
    <p:sldId id="286" r:id="rId8"/>
    <p:sldId id="263" r:id="rId9"/>
    <p:sldId id="264" r:id="rId10"/>
    <p:sldId id="270" r:id="rId11"/>
    <p:sldId id="271" r:id="rId12"/>
    <p:sldId id="308" r:id="rId13"/>
    <p:sldId id="272" r:id="rId14"/>
    <p:sldId id="273" r:id="rId15"/>
    <p:sldId id="274" r:id="rId16"/>
    <p:sldId id="276" r:id="rId17"/>
    <p:sldId id="266" r:id="rId18"/>
    <p:sldId id="305" r:id="rId19"/>
    <p:sldId id="306" r:id="rId20"/>
    <p:sldId id="307" r:id="rId21"/>
    <p:sldId id="278" r:id="rId22"/>
    <p:sldId id="279" r:id="rId23"/>
    <p:sldId id="280" r:id="rId24"/>
    <p:sldId id="281" r:id="rId25"/>
    <p:sldId id="282" r:id="rId26"/>
  </p:sldIdLst>
  <p:sldSz cx="9144000" cy="5143500" type="screen16x9"/>
  <p:notesSz cx="5143500" cy="9144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108" d="100"/>
          <a:sy n="108" d="100"/>
        </p:scale>
        <p:origin x="538" y="8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12/15/2024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PPTIST_MASTER">
    <p:bg>
      <p:bgPr>
        <a:solidFill>
          <a:srgbClr val="FFFFFF"/>
        </a:solidFill>
        <a:effectLst/>
      </p:bgPr>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8" Type="http://schemas.openxmlformats.org/officeDocument/2006/relationships/tags" Target="../tags/tag89.xml"/><Relationship Id="rId13" Type="http://schemas.openxmlformats.org/officeDocument/2006/relationships/tags" Target="../tags/tag94.xml"/><Relationship Id="rId18" Type="http://schemas.openxmlformats.org/officeDocument/2006/relationships/image" Target="../media/image4.png"/><Relationship Id="rId3" Type="http://schemas.openxmlformats.org/officeDocument/2006/relationships/tags" Target="../tags/tag84.xml"/><Relationship Id="rId7" Type="http://schemas.openxmlformats.org/officeDocument/2006/relationships/tags" Target="../tags/tag88.xml"/><Relationship Id="rId12" Type="http://schemas.openxmlformats.org/officeDocument/2006/relationships/tags" Target="../tags/tag93.xml"/><Relationship Id="rId17" Type="http://schemas.openxmlformats.org/officeDocument/2006/relationships/notesSlide" Target="../notesSlides/notesSlide11.xml"/><Relationship Id="rId2" Type="http://schemas.openxmlformats.org/officeDocument/2006/relationships/tags" Target="../tags/tag83.xml"/><Relationship Id="rId16" Type="http://schemas.openxmlformats.org/officeDocument/2006/relationships/slideLayout" Target="../slideLayouts/slideLayout1.xml"/><Relationship Id="rId1" Type="http://schemas.openxmlformats.org/officeDocument/2006/relationships/tags" Target="../tags/tag82.xml"/><Relationship Id="rId6" Type="http://schemas.openxmlformats.org/officeDocument/2006/relationships/tags" Target="../tags/tag87.xml"/><Relationship Id="rId11" Type="http://schemas.openxmlformats.org/officeDocument/2006/relationships/tags" Target="../tags/tag92.xml"/><Relationship Id="rId5" Type="http://schemas.openxmlformats.org/officeDocument/2006/relationships/tags" Target="../tags/tag86.xml"/><Relationship Id="rId15" Type="http://schemas.openxmlformats.org/officeDocument/2006/relationships/tags" Target="../tags/tag96.xml"/><Relationship Id="rId10" Type="http://schemas.openxmlformats.org/officeDocument/2006/relationships/tags" Target="../tags/tag91.xml"/><Relationship Id="rId19" Type="http://schemas.openxmlformats.org/officeDocument/2006/relationships/image" Target="../media/image8.jpeg"/><Relationship Id="rId4" Type="http://schemas.openxmlformats.org/officeDocument/2006/relationships/tags" Target="../tags/tag85.xml"/><Relationship Id="rId9" Type="http://schemas.openxmlformats.org/officeDocument/2006/relationships/tags" Target="../tags/tag90.xml"/><Relationship Id="rId14" Type="http://schemas.openxmlformats.org/officeDocument/2006/relationships/tags" Target="../tags/tag95.xml"/></Relationships>
</file>

<file path=ppt/slides/_rels/slide12.xml.rels><?xml version="1.0" encoding="UTF-8" standalone="yes"?>
<Relationships xmlns="http://schemas.openxmlformats.org/package/2006/relationships"><Relationship Id="rId8" Type="http://schemas.openxmlformats.org/officeDocument/2006/relationships/tags" Target="../tags/tag104.xml"/><Relationship Id="rId13" Type="http://schemas.openxmlformats.org/officeDocument/2006/relationships/slideLayout" Target="../slideLayouts/slideLayout1.xml"/><Relationship Id="rId18" Type="http://schemas.openxmlformats.org/officeDocument/2006/relationships/image" Target="../media/image11.png"/><Relationship Id="rId3" Type="http://schemas.openxmlformats.org/officeDocument/2006/relationships/tags" Target="../tags/tag99.xml"/><Relationship Id="rId7" Type="http://schemas.openxmlformats.org/officeDocument/2006/relationships/tags" Target="../tags/tag103.xml"/><Relationship Id="rId12" Type="http://schemas.openxmlformats.org/officeDocument/2006/relationships/tags" Target="../tags/tag108.xml"/><Relationship Id="rId17" Type="http://schemas.openxmlformats.org/officeDocument/2006/relationships/image" Target="../media/image10.png"/><Relationship Id="rId2" Type="http://schemas.openxmlformats.org/officeDocument/2006/relationships/tags" Target="../tags/tag98.xml"/><Relationship Id="rId16" Type="http://schemas.openxmlformats.org/officeDocument/2006/relationships/image" Target="../media/image9.png"/><Relationship Id="rId1" Type="http://schemas.openxmlformats.org/officeDocument/2006/relationships/tags" Target="../tags/tag97.xml"/><Relationship Id="rId6" Type="http://schemas.openxmlformats.org/officeDocument/2006/relationships/tags" Target="../tags/tag102.xml"/><Relationship Id="rId11" Type="http://schemas.openxmlformats.org/officeDocument/2006/relationships/tags" Target="../tags/tag107.xml"/><Relationship Id="rId5" Type="http://schemas.openxmlformats.org/officeDocument/2006/relationships/tags" Target="../tags/tag101.xml"/><Relationship Id="rId15" Type="http://schemas.openxmlformats.org/officeDocument/2006/relationships/image" Target="../media/image4.png"/><Relationship Id="rId10" Type="http://schemas.openxmlformats.org/officeDocument/2006/relationships/tags" Target="../tags/tag106.xml"/><Relationship Id="rId19" Type="http://schemas.openxmlformats.org/officeDocument/2006/relationships/image" Target="../media/image12.png"/><Relationship Id="rId4" Type="http://schemas.openxmlformats.org/officeDocument/2006/relationships/tags" Target="../tags/tag100.xml"/><Relationship Id="rId9" Type="http://schemas.openxmlformats.org/officeDocument/2006/relationships/tags" Target="../tags/tag105.xml"/><Relationship Id="rId1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8" Type="http://schemas.openxmlformats.org/officeDocument/2006/relationships/tags" Target="../tags/tag116.xml"/><Relationship Id="rId13" Type="http://schemas.openxmlformats.org/officeDocument/2006/relationships/tags" Target="../tags/tag121.xml"/><Relationship Id="rId18" Type="http://schemas.openxmlformats.org/officeDocument/2006/relationships/notesSlide" Target="../notesSlides/notesSlide13.xml"/><Relationship Id="rId3" Type="http://schemas.openxmlformats.org/officeDocument/2006/relationships/tags" Target="../tags/tag111.xml"/><Relationship Id="rId7" Type="http://schemas.openxmlformats.org/officeDocument/2006/relationships/tags" Target="../tags/tag115.xml"/><Relationship Id="rId12" Type="http://schemas.openxmlformats.org/officeDocument/2006/relationships/tags" Target="../tags/tag120.xml"/><Relationship Id="rId17" Type="http://schemas.openxmlformats.org/officeDocument/2006/relationships/slideLayout" Target="../slideLayouts/slideLayout1.xml"/><Relationship Id="rId2" Type="http://schemas.openxmlformats.org/officeDocument/2006/relationships/tags" Target="../tags/tag110.xml"/><Relationship Id="rId16" Type="http://schemas.openxmlformats.org/officeDocument/2006/relationships/tags" Target="../tags/tag124.xml"/><Relationship Id="rId1" Type="http://schemas.openxmlformats.org/officeDocument/2006/relationships/tags" Target="../tags/tag109.xml"/><Relationship Id="rId6" Type="http://schemas.openxmlformats.org/officeDocument/2006/relationships/tags" Target="../tags/tag114.xml"/><Relationship Id="rId11" Type="http://schemas.openxmlformats.org/officeDocument/2006/relationships/tags" Target="../tags/tag119.xml"/><Relationship Id="rId5" Type="http://schemas.openxmlformats.org/officeDocument/2006/relationships/tags" Target="../tags/tag113.xml"/><Relationship Id="rId15" Type="http://schemas.openxmlformats.org/officeDocument/2006/relationships/tags" Target="../tags/tag123.xml"/><Relationship Id="rId10" Type="http://schemas.openxmlformats.org/officeDocument/2006/relationships/tags" Target="../tags/tag118.xml"/><Relationship Id="rId19" Type="http://schemas.openxmlformats.org/officeDocument/2006/relationships/image" Target="../media/image4.png"/><Relationship Id="rId4" Type="http://schemas.openxmlformats.org/officeDocument/2006/relationships/tags" Target="../tags/tag112.xml"/><Relationship Id="rId9" Type="http://schemas.openxmlformats.org/officeDocument/2006/relationships/tags" Target="../tags/tag117.xml"/><Relationship Id="rId14" Type="http://schemas.openxmlformats.org/officeDocument/2006/relationships/tags" Target="../tags/tag122.xml"/></Relationships>
</file>

<file path=ppt/slides/_rels/slide14.xml.rels><?xml version="1.0" encoding="UTF-8" standalone="yes"?>
<Relationships xmlns="http://schemas.openxmlformats.org/package/2006/relationships"><Relationship Id="rId8" Type="http://schemas.openxmlformats.org/officeDocument/2006/relationships/tags" Target="../tags/tag132.xml"/><Relationship Id="rId13" Type="http://schemas.openxmlformats.org/officeDocument/2006/relationships/image" Target="../media/image4.png"/><Relationship Id="rId3" Type="http://schemas.openxmlformats.org/officeDocument/2006/relationships/tags" Target="../tags/tag127.xml"/><Relationship Id="rId7" Type="http://schemas.openxmlformats.org/officeDocument/2006/relationships/tags" Target="../tags/tag131.xml"/><Relationship Id="rId12" Type="http://schemas.openxmlformats.org/officeDocument/2006/relationships/notesSlide" Target="../notesSlides/notesSlide14.xml"/><Relationship Id="rId2" Type="http://schemas.openxmlformats.org/officeDocument/2006/relationships/tags" Target="../tags/tag126.xml"/><Relationship Id="rId1" Type="http://schemas.openxmlformats.org/officeDocument/2006/relationships/tags" Target="../tags/tag125.xml"/><Relationship Id="rId6" Type="http://schemas.openxmlformats.org/officeDocument/2006/relationships/tags" Target="../tags/tag130.xml"/><Relationship Id="rId11" Type="http://schemas.openxmlformats.org/officeDocument/2006/relationships/slideLayout" Target="../slideLayouts/slideLayout1.xml"/><Relationship Id="rId5" Type="http://schemas.openxmlformats.org/officeDocument/2006/relationships/tags" Target="../tags/tag129.xml"/><Relationship Id="rId15" Type="http://schemas.openxmlformats.org/officeDocument/2006/relationships/image" Target="../media/image14.jpeg"/><Relationship Id="rId10" Type="http://schemas.openxmlformats.org/officeDocument/2006/relationships/tags" Target="../tags/tag134.xml"/><Relationship Id="rId4" Type="http://schemas.openxmlformats.org/officeDocument/2006/relationships/tags" Target="../tags/tag128.xml"/><Relationship Id="rId9" Type="http://schemas.openxmlformats.org/officeDocument/2006/relationships/tags" Target="../tags/tag133.xml"/><Relationship Id="rId14" Type="http://schemas.openxmlformats.org/officeDocument/2006/relationships/image" Target="../media/image13.jpe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36.xml"/><Relationship Id="rId1" Type="http://schemas.openxmlformats.org/officeDocument/2006/relationships/tags" Target="../tags/tag135.xml"/><Relationship Id="rId6" Type="http://schemas.openxmlformats.org/officeDocument/2006/relationships/image" Target="../media/image15.png"/><Relationship Id="rId5" Type="http://schemas.openxmlformats.org/officeDocument/2006/relationships/image" Target="../media/image4.png"/><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38.xml"/><Relationship Id="rId1" Type="http://schemas.openxmlformats.org/officeDocument/2006/relationships/tags" Target="../tags/tag137.xml"/><Relationship Id="rId6" Type="http://schemas.openxmlformats.org/officeDocument/2006/relationships/image" Target="../media/image16.jpg"/><Relationship Id="rId5" Type="http://schemas.openxmlformats.org/officeDocument/2006/relationships/image" Target="../media/image4.png"/><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slideLayout" Target="../slideLayouts/slideLayout1.xml"/><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tags" Target="../tags/tag12.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5" Type="http://schemas.openxmlformats.org/officeDocument/2006/relationships/tags" Target="../tags/tag5.xml"/><Relationship Id="rId15" Type="http://schemas.openxmlformats.org/officeDocument/2006/relationships/image" Target="../media/image2.png"/><Relationship Id="rId10" Type="http://schemas.openxmlformats.org/officeDocument/2006/relationships/tags" Target="../tags/tag10.xml"/><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40.xml"/><Relationship Id="rId1" Type="http://schemas.openxmlformats.org/officeDocument/2006/relationships/tags" Target="../tags/tag139.xml"/><Relationship Id="rId6" Type="http://schemas.openxmlformats.org/officeDocument/2006/relationships/image" Target="../media/image17.png"/><Relationship Id="rId5" Type="http://schemas.openxmlformats.org/officeDocument/2006/relationships/image" Target="../media/image4.png"/><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8" Type="http://schemas.openxmlformats.org/officeDocument/2006/relationships/tags" Target="../tags/tag148.xml"/><Relationship Id="rId13" Type="http://schemas.openxmlformats.org/officeDocument/2006/relationships/tags" Target="../tags/tag153.xml"/><Relationship Id="rId18" Type="http://schemas.openxmlformats.org/officeDocument/2006/relationships/tags" Target="../tags/tag158.xml"/><Relationship Id="rId26" Type="http://schemas.openxmlformats.org/officeDocument/2006/relationships/notesSlide" Target="../notesSlides/notesSlide22.xml"/><Relationship Id="rId3" Type="http://schemas.openxmlformats.org/officeDocument/2006/relationships/tags" Target="../tags/tag143.xml"/><Relationship Id="rId21" Type="http://schemas.openxmlformats.org/officeDocument/2006/relationships/tags" Target="../tags/tag161.xml"/><Relationship Id="rId7" Type="http://schemas.openxmlformats.org/officeDocument/2006/relationships/tags" Target="../tags/tag147.xml"/><Relationship Id="rId12" Type="http://schemas.openxmlformats.org/officeDocument/2006/relationships/tags" Target="../tags/tag152.xml"/><Relationship Id="rId17" Type="http://schemas.openxmlformats.org/officeDocument/2006/relationships/tags" Target="../tags/tag157.xml"/><Relationship Id="rId25" Type="http://schemas.openxmlformats.org/officeDocument/2006/relationships/slideLayout" Target="../slideLayouts/slideLayout1.xml"/><Relationship Id="rId2" Type="http://schemas.openxmlformats.org/officeDocument/2006/relationships/tags" Target="../tags/tag142.xml"/><Relationship Id="rId16" Type="http://schemas.openxmlformats.org/officeDocument/2006/relationships/tags" Target="../tags/tag156.xml"/><Relationship Id="rId20" Type="http://schemas.openxmlformats.org/officeDocument/2006/relationships/tags" Target="../tags/tag160.xml"/><Relationship Id="rId1" Type="http://schemas.openxmlformats.org/officeDocument/2006/relationships/tags" Target="../tags/tag141.xml"/><Relationship Id="rId6" Type="http://schemas.openxmlformats.org/officeDocument/2006/relationships/tags" Target="../tags/tag146.xml"/><Relationship Id="rId11" Type="http://schemas.openxmlformats.org/officeDocument/2006/relationships/tags" Target="../tags/tag151.xml"/><Relationship Id="rId24" Type="http://schemas.openxmlformats.org/officeDocument/2006/relationships/tags" Target="../tags/tag164.xml"/><Relationship Id="rId5" Type="http://schemas.openxmlformats.org/officeDocument/2006/relationships/tags" Target="../tags/tag145.xml"/><Relationship Id="rId15" Type="http://schemas.openxmlformats.org/officeDocument/2006/relationships/tags" Target="../tags/tag155.xml"/><Relationship Id="rId23" Type="http://schemas.openxmlformats.org/officeDocument/2006/relationships/tags" Target="../tags/tag163.xml"/><Relationship Id="rId28" Type="http://schemas.openxmlformats.org/officeDocument/2006/relationships/image" Target="../media/image18.png"/><Relationship Id="rId10" Type="http://schemas.openxmlformats.org/officeDocument/2006/relationships/tags" Target="../tags/tag150.xml"/><Relationship Id="rId19" Type="http://schemas.openxmlformats.org/officeDocument/2006/relationships/tags" Target="../tags/tag159.xml"/><Relationship Id="rId4" Type="http://schemas.openxmlformats.org/officeDocument/2006/relationships/tags" Target="../tags/tag144.xml"/><Relationship Id="rId9" Type="http://schemas.openxmlformats.org/officeDocument/2006/relationships/tags" Target="../tags/tag149.xml"/><Relationship Id="rId14" Type="http://schemas.openxmlformats.org/officeDocument/2006/relationships/tags" Target="../tags/tag154.xml"/><Relationship Id="rId22" Type="http://schemas.openxmlformats.org/officeDocument/2006/relationships/tags" Target="../tags/tag162.xml"/><Relationship Id="rId27" Type="http://schemas.openxmlformats.org/officeDocument/2006/relationships/image" Target="../media/image4.png"/></Relationships>
</file>

<file path=ppt/slides/_rels/slide23.xml.rels><?xml version="1.0" encoding="UTF-8" standalone="yes"?>
<Relationships xmlns="http://schemas.openxmlformats.org/package/2006/relationships"><Relationship Id="rId8" Type="http://schemas.openxmlformats.org/officeDocument/2006/relationships/tags" Target="../tags/tag172.xml"/><Relationship Id="rId13" Type="http://schemas.openxmlformats.org/officeDocument/2006/relationships/tags" Target="../tags/tag177.xml"/><Relationship Id="rId18" Type="http://schemas.openxmlformats.org/officeDocument/2006/relationships/tags" Target="../tags/tag182.xml"/><Relationship Id="rId26" Type="http://schemas.openxmlformats.org/officeDocument/2006/relationships/image" Target="../media/image4.png"/><Relationship Id="rId3" Type="http://schemas.openxmlformats.org/officeDocument/2006/relationships/tags" Target="../tags/tag167.xml"/><Relationship Id="rId21" Type="http://schemas.openxmlformats.org/officeDocument/2006/relationships/tags" Target="../tags/tag185.xml"/><Relationship Id="rId7" Type="http://schemas.openxmlformats.org/officeDocument/2006/relationships/tags" Target="../tags/tag171.xml"/><Relationship Id="rId12" Type="http://schemas.openxmlformats.org/officeDocument/2006/relationships/tags" Target="../tags/tag176.xml"/><Relationship Id="rId17" Type="http://schemas.openxmlformats.org/officeDocument/2006/relationships/tags" Target="../tags/tag181.xml"/><Relationship Id="rId25" Type="http://schemas.openxmlformats.org/officeDocument/2006/relationships/notesSlide" Target="../notesSlides/notesSlide23.xml"/><Relationship Id="rId2" Type="http://schemas.openxmlformats.org/officeDocument/2006/relationships/tags" Target="../tags/tag166.xml"/><Relationship Id="rId16" Type="http://schemas.openxmlformats.org/officeDocument/2006/relationships/tags" Target="../tags/tag180.xml"/><Relationship Id="rId20" Type="http://schemas.openxmlformats.org/officeDocument/2006/relationships/tags" Target="../tags/tag184.xml"/><Relationship Id="rId1" Type="http://schemas.openxmlformats.org/officeDocument/2006/relationships/tags" Target="../tags/tag165.xml"/><Relationship Id="rId6" Type="http://schemas.openxmlformats.org/officeDocument/2006/relationships/tags" Target="../tags/tag170.xml"/><Relationship Id="rId11" Type="http://schemas.openxmlformats.org/officeDocument/2006/relationships/tags" Target="../tags/tag175.xml"/><Relationship Id="rId24" Type="http://schemas.openxmlformats.org/officeDocument/2006/relationships/slideLayout" Target="../slideLayouts/slideLayout1.xml"/><Relationship Id="rId5" Type="http://schemas.openxmlformats.org/officeDocument/2006/relationships/tags" Target="../tags/tag169.xml"/><Relationship Id="rId15" Type="http://schemas.openxmlformats.org/officeDocument/2006/relationships/tags" Target="../tags/tag179.xml"/><Relationship Id="rId23" Type="http://schemas.openxmlformats.org/officeDocument/2006/relationships/tags" Target="../tags/tag187.xml"/><Relationship Id="rId10" Type="http://schemas.openxmlformats.org/officeDocument/2006/relationships/tags" Target="../tags/tag174.xml"/><Relationship Id="rId19" Type="http://schemas.openxmlformats.org/officeDocument/2006/relationships/tags" Target="../tags/tag183.xml"/><Relationship Id="rId4" Type="http://schemas.openxmlformats.org/officeDocument/2006/relationships/tags" Target="../tags/tag168.xml"/><Relationship Id="rId9" Type="http://schemas.openxmlformats.org/officeDocument/2006/relationships/tags" Target="../tags/tag173.xml"/><Relationship Id="rId14" Type="http://schemas.openxmlformats.org/officeDocument/2006/relationships/tags" Target="../tags/tag178.xml"/><Relationship Id="rId22" Type="http://schemas.openxmlformats.org/officeDocument/2006/relationships/tags" Target="../tags/tag186.xml"/></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tags" Target="../tags/tag20.xml"/><Relationship Id="rId13" Type="http://schemas.openxmlformats.org/officeDocument/2006/relationships/tags" Target="../tags/tag25.xml"/><Relationship Id="rId18" Type="http://schemas.openxmlformats.org/officeDocument/2006/relationships/tags" Target="../tags/tag30.xml"/><Relationship Id="rId3" Type="http://schemas.openxmlformats.org/officeDocument/2006/relationships/tags" Target="../tags/tag15.xml"/><Relationship Id="rId21" Type="http://schemas.openxmlformats.org/officeDocument/2006/relationships/image" Target="../media/image4.png"/><Relationship Id="rId7" Type="http://schemas.openxmlformats.org/officeDocument/2006/relationships/tags" Target="../tags/tag19.xml"/><Relationship Id="rId12" Type="http://schemas.openxmlformats.org/officeDocument/2006/relationships/tags" Target="../tags/tag24.xml"/><Relationship Id="rId17" Type="http://schemas.openxmlformats.org/officeDocument/2006/relationships/tags" Target="../tags/tag29.xml"/><Relationship Id="rId2" Type="http://schemas.openxmlformats.org/officeDocument/2006/relationships/tags" Target="../tags/tag14.xml"/><Relationship Id="rId16" Type="http://schemas.openxmlformats.org/officeDocument/2006/relationships/tags" Target="../tags/tag28.xml"/><Relationship Id="rId20" Type="http://schemas.openxmlformats.org/officeDocument/2006/relationships/notesSlide" Target="../notesSlides/notesSlide4.xml"/><Relationship Id="rId1" Type="http://schemas.openxmlformats.org/officeDocument/2006/relationships/tags" Target="../tags/tag13.xml"/><Relationship Id="rId6" Type="http://schemas.openxmlformats.org/officeDocument/2006/relationships/tags" Target="../tags/tag18.xml"/><Relationship Id="rId11" Type="http://schemas.openxmlformats.org/officeDocument/2006/relationships/tags" Target="../tags/tag23.xml"/><Relationship Id="rId5" Type="http://schemas.openxmlformats.org/officeDocument/2006/relationships/tags" Target="../tags/tag17.xml"/><Relationship Id="rId15" Type="http://schemas.openxmlformats.org/officeDocument/2006/relationships/tags" Target="../tags/tag27.xml"/><Relationship Id="rId10" Type="http://schemas.openxmlformats.org/officeDocument/2006/relationships/tags" Target="../tags/tag22.xml"/><Relationship Id="rId19" Type="http://schemas.openxmlformats.org/officeDocument/2006/relationships/slideLayout" Target="../slideLayouts/slideLayout1.xml"/><Relationship Id="rId4" Type="http://schemas.openxmlformats.org/officeDocument/2006/relationships/tags" Target="../tags/tag16.xml"/><Relationship Id="rId9" Type="http://schemas.openxmlformats.org/officeDocument/2006/relationships/tags" Target="../tags/tag21.xml"/><Relationship Id="rId14" Type="http://schemas.openxmlformats.org/officeDocument/2006/relationships/tags" Target="../tags/tag26.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tags" Target="../tags/tag38.xml"/><Relationship Id="rId13" Type="http://schemas.openxmlformats.org/officeDocument/2006/relationships/tags" Target="../tags/tag43.xml"/><Relationship Id="rId18" Type="http://schemas.openxmlformats.org/officeDocument/2006/relationships/tags" Target="../tags/tag48.xml"/><Relationship Id="rId3" Type="http://schemas.openxmlformats.org/officeDocument/2006/relationships/tags" Target="../tags/tag33.xml"/><Relationship Id="rId21" Type="http://schemas.openxmlformats.org/officeDocument/2006/relationships/slideLayout" Target="../slideLayouts/slideLayout1.xml"/><Relationship Id="rId7" Type="http://schemas.openxmlformats.org/officeDocument/2006/relationships/tags" Target="../tags/tag37.xml"/><Relationship Id="rId12" Type="http://schemas.openxmlformats.org/officeDocument/2006/relationships/tags" Target="../tags/tag42.xml"/><Relationship Id="rId17" Type="http://schemas.openxmlformats.org/officeDocument/2006/relationships/tags" Target="../tags/tag47.xml"/><Relationship Id="rId2" Type="http://schemas.openxmlformats.org/officeDocument/2006/relationships/tags" Target="../tags/tag32.xml"/><Relationship Id="rId16" Type="http://schemas.openxmlformats.org/officeDocument/2006/relationships/tags" Target="../tags/tag46.xml"/><Relationship Id="rId20" Type="http://schemas.openxmlformats.org/officeDocument/2006/relationships/tags" Target="../tags/tag50.xml"/><Relationship Id="rId1" Type="http://schemas.openxmlformats.org/officeDocument/2006/relationships/tags" Target="../tags/tag31.xml"/><Relationship Id="rId6" Type="http://schemas.openxmlformats.org/officeDocument/2006/relationships/tags" Target="../tags/tag36.xml"/><Relationship Id="rId11" Type="http://schemas.openxmlformats.org/officeDocument/2006/relationships/tags" Target="../tags/tag41.xml"/><Relationship Id="rId5" Type="http://schemas.openxmlformats.org/officeDocument/2006/relationships/tags" Target="../tags/tag35.xml"/><Relationship Id="rId15" Type="http://schemas.openxmlformats.org/officeDocument/2006/relationships/tags" Target="../tags/tag45.xml"/><Relationship Id="rId10" Type="http://schemas.openxmlformats.org/officeDocument/2006/relationships/tags" Target="../tags/tag40.xml"/><Relationship Id="rId19" Type="http://schemas.openxmlformats.org/officeDocument/2006/relationships/tags" Target="../tags/tag49.xml"/><Relationship Id="rId4" Type="http://schemas.openxmlformats.org/officeDocument/2006/relationships/tags" Target="../tags/tag34.xml"/><Relationship Id="rId9" Type="http://schemas.openxmlformats.org/officeDocument/2006/relationships/tags" Target="../tags/tag39.xml"/><Relationship Id="rId14" Type="http://schemas.openxmlformats.org/officeDocument/2006/relationships/tags" Target="../tags/tag44.xml"/><Relationship Id="rId2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8" Type="http://schemas.openxmlformats.org/officeDocument/2006/relationships/tags" Target="../tags/tag58.xml"/><Relationship Id="rId13" Type="http://schemas.openxmlformats.org/officeDocument/2006/relationships/tags" Target="../tags/tag63.xml"/><Relationship Id="rId18" Type="http://schemas.openxmlformats.org/officeDocument/2006/relationships/image" Target="../media/image4.png"/><Relationship Id="rId3" Type="http://schemas.openxmlformats.org/officeDocument/2006/relationships/tags" Target="../tags/tag53.xml"/><Relationship Id="rId7" Type="http://schemas.openxmlformats.org/officeDocument/2006/relationships/tags" Target="../tags/tag57.xml"/><Relationship Id="rId12" Type="http://schemas.openxmlformats.org/officeDocument/2006/relationships/tags" Target="../tags/tag62.xml"/><Relationship Id="rId17" Type="http://schemas.openxmlformats.org/officeDocument/2006/relationships/notesSlide" Target="../notesSlides/notesSlide8.xml"/><Relationship Id="rId2" Type="http://schemas.openxmlformats.org/officeDocument/2006/relationships/tags" Target="../tags/tag52.xml"/><Relationship Id="rId16" Type="http://schemas.openxmlformats.org/officeDocument/2006/relationships/slideLayout" Target="../slideLayouts/slideLayout1.xml"/><Relationship Id="rId1" Type="http://schemas.openxmlformats.org/officeDocument/2006/relationships/tags" Target="../tags/tag51.xml"/><Relationship Id="rId6" Type="http://schemas.openxmlformats.org/officeDocument/2006/relationships/tags" Target="../tags/tag56.xml"/><Relationship Id="rId11" Type="http://schemas.openxmlformats.org/officeDocument/2006/relationships/tags" Target="../tags/tag61.xml"/><Relationship Id="rId5" Type="http://schemas.openxmlformats.org/officeDocument/2006/relationships/tags" Target="../tags/tag55.xml"/><Relationship Id="rId15" Type="http://schemas.openxmlformats.org/officeDocument/2006/relationships/tags" Target="../tags/tag65.xml"/><Relationship Id="rId10" Type="http://schemas.openxmlformats.org/officeDocument/2006/relationships/tags" Target="../tags/tag60.xml"/><Relationship Id="rId19" Type="http://schemas.openxmlformats.org/officeDocument/2006/relationships/image" Target="../media/image5.jpeg"/><Relationship Id="rId4" Type="http://schemas.openxmlformats.org/officeDocument/2006/relationships/tags" Target="../tags/tag54.xml"/><Relationship Id="rId9" Type="http://schemas.openxmlformats.org/officeDocument/2006/relationships/tags" Target="../tags/tag59.xml"/><Relationship Id="rId14" Type="http://schemas.openxmlformats.org/officeDocument/2006/relationships/tags" Target="../tags/tag64.xml"/></Relationships>
</file>

<file path=ppt/slides/_rels/slide9.xml.rels><?xml version="1.0" encoding="UTF-8" standalone="yes"?>
<Relationships xmlns="http://schemas.openxmlformats.org/package/2006/relationships"><Relationship Id="rId8" Type="http://schemas.openxmlformats.org/officeDocument/2006/relationships/tags" Target="../tags/tag73.xml"/><Relationship Id="rId13" Type="http://schemas.openxmlformats.org/officeDocument/2006/relationships/tags" Target="../tags/tag78.xml"/><Relationship Id="rId18" Type="http://schemas.openxmlformats.org/officeDocument/2006/relationships/notesSlide" Target="../notesSlides/notesSlide9.xml"/><Relationship Id="rId3" Type="http://schemas.openxmlformats.org/officeDocument/2006/relationships/tags" Target="../tags/tag68.xml"/><Relationship Id="rId21" Type="http://schemas.openxmlformats.org/officeDocument/2006/relationships/image" Target="../media/image7.png"/><Relationship Id="rId7" Type="http://schemas.openxmlformats.org/officeDocument/2006/relationships/tags" Target="../tags/tag72.xml"/><Relationship Id="rId12" Type="http://schemas.openxmlformats.org/officeDocument/2006/relationships/tags" Target="../tags/tag77.xml"/><Relationship Id="rId17" Type="http://schemas.openxmlformats.org/officeDocument/2006/relationships/slideLayout" Target="../slideLayouts/slideLayout1.xml"/><Relationship Id="rId2" Type="http://schemas.openxmlformats.org/officeDocument/2006/relationships/tags" Target="../tags/tag67.xml"/><Relationship Id="rId16" Type="http://schemas.openxmlformats.org/officeDocument/2006/relationships/tags" Target="../tags/tag81.xml"/><Relationship Id="rId20" Type="http://schemas.openxmlformats.org/officeDocument/2006/relationships/image" Target="../media/image6.jpeg"/><Relationship Id="rId1" Type="http://schemas.openxmlformats.org/officeDocument/2006/relationships/tags" Target="../tags/tag66.xml"/><Relationship Id="rId6" Type="http://schemas.openxmlformats.org/officeDocument/2006/relationships/tags" Target="../tags/tag71.xml"/><Relationship Id="rId11" Type="http://schemas.openxmlformats.org/officeDocument/2006/relationships/tags" Target="../tags/tag76.xml"/><Relationship Id="rId5" Type="http://schemas.openxmlformats.org/officeDocument/2006/relationships/tags" Target="../tags/tag70.xml"/><Relationship Id="rId15" Type="http://schemas.openxmlformats.org/officeDocument/2006/relationships/tags" Target="../tags/tag80.xml"/><Relationship Id="rId10" Type="http://schemas.openxmlformats.org/officeDocument/2006/relationships/tags" Target="../tags/tag75.xml"/><Relationship Id="rId19" Type="http://schemas.openxmlformats.org/officeDocument/2006/relationships/image" Target="../media/image4.png"/><Relationship Id="rId4" Type="http://schemas.openxmlformats.org/officeDocument/2006/relationships/tags" Target="../tags/tag69.xml"/><Relationship Id="rId9" Type="http://schemas.openxmlformats.org/officeDocument/2006/relationships/tags" Target="../tags/tag74.xml"/><Relationship Id="rId14" Type="http://schemas.openxmlformats.org/officeDocument/2006/relationships/tags" Target="../tags/tag79.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ext 0"/>
          <p:cNvSpPr/>
          <p:nvPr/>
        </p:nvSpPr>
        <p:spPr>
          <a:xfrm>
            <a:off x="512559" y="1350050"/>
            <a:ext cx="8118882" cy="1567180"/>
          </a:xfrm>
          <a:prstGeom prst="rect">
            <a:avLst/>
          </a:prstGeom>
          <a:noFill/>
        </p:spPr>
        <p:txBody>
          <a:bodyPr wrap="square" lIns="95250" tIns="95250" rIns="95250" bIns="95250" rtlCol="0" anchor="t">
            <a:spAutoFit/>
          </a:bodyPr>
          <a:lstStyle/>
          <a:p>
            <a:pPr marL="0" indent="0" algn="ctr">
              <a:lnSpc>
                <a:spcPct val="100000"/>
              </a:lnSpc>
              <a:spcBef>
                <a:spcPts val="375"/>
              </a:spcBef>
              <a:buNone/>
            </a:pPr>
            <a:r>
              <a:rPr lang="en-US" sz="4320" b="1" kern="0" spc="288" dirty="0">
                <a:solidFill>
                  <a:srgbClr val="FFFFFF"/>
                </a:solidFill>
                <a:latin typeface="Arial" panose="020B0604020202020204" pitchFamily="34" charset="0"/>
                <a:ea typeface="Arial" panose="020B0604020202020204" pitchFamily="34" charset="-122"/>
                <a:cs typeface="Arial" panose="020B0604020202020204" pitchFamily="34" charset="-120"/>
              </a:rPr>
              <a:t>OpenRank</a:t>
            </a:r>
            <a:r>
              <a:rPr lang="en-US" sz="4320" b="1" kern="0" spc="288"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0"/>
              </a:rPr>
              <a:t>开源数据分析</a:t>
            </a:r>
          </a:p>
          <a:p>
            <a:pPr marL="0" indent="0" algn="ctr">
              <a:lnSpc>
                <a:spcPct val="100000"/>
              </a:lnSpc>
              <a:spcBef>
                <a:spcPts val="375"/>
              </a:spcBef>
              <a:buNone/>
            </a:pPr>
            <a:r>
              <a:rPr lang="en-US" sz="4320" b="1" kern="0" spc="288"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0"/>
              </a:rPr>
              <a:t>可视化大屏</a:t>
            </a:r>
            <a:endParaRPr lang="en-US" sz="1440" dirty="0"/>
          </a:p>
        </p:txBody>
      </p:sp>
      <p:sp>
        <p:nvSpPr>
          <p:cNvPr id="3" name="Text 1"/>
          <p:cNvSpPr/>
          <p:nvPr/>
        </p:nvSpPr>
        <p:spPr>
          <a:xfrm>
            <a:off x="1045210" y="3465195"/>
            <a:ext cx="7078980" cy="499745"/>
          </a:xfrm>
          <a:prstGeom prst="rect">
            <a:avLst/>
          </a:prstGeom>
          <a:noFill/>
        </p:spPr>
        <p:txBody>
          <a:bodyPr wrap="square" lIns="95250" tIns="95250" rIns="95250" bIns="95250" rtlCol="0" anchor="t">
            <a:noAutofit/>
          </a:bodyPr>
          <a:lstStyle/>
          <a:p>
            <a:pPr marL="0" indent="0" algn="ctr">
              <a:lnSpc>
                <a:spcPct val="113000"/>
              </a:lnSpc>
              <a:spcBef>
                <a:spcPts val="375"/>
              </a:spcBef>
              <a:buNone/>
            </a:pPr>
            <a:r>
              <a:rPr lang="en-US" sz="144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0"/>
              </a:rPr>
              <a:t>探索数据视觉化新维度</a:t>
            </a:r>
            <a:endParaRPr lang="en-US" sz="1440" dirty="0"/>
          </a:p>
        </p:txBody>
      </p:sp>
      <p:sp>
        <p:nvSpPr>
          <p:cNvPr id="4" name="Shape 2"/>
          <p:cNvSpPr/>
          <p:nvPr/>
        </p:nvSpPr>
        <p:spPr>
          <a:xfrm>
            <a:off x="3000375" y="3121660"/>
            <a:ext cx="3531870" cy="353060"/>
          </a:xfrm>
          <a:custGeom>
            <a:avLst/>
            <a:gdLst/>
            <a:ahLst/>
            <a:cxnLst/>
            <a:rect l="l" t="t" r="r" b="b"/>
            <a:pathLst>
              <a:path w="1645920" h="352958">
                <a:moveTo>
                  <a:pt x="176479" y="0"/>
                </a:moveTo>
                <a:moveTo>
                  <a:pt x="176479" y="0"/>
                </a:moveTo>
                <a:lnTo>
                  <a:pt x="1469441" y="0"/>
                </a:lnTo>
                <a:quadBezTo>
                  <a:pt x="1645920" y="0"/>
                  <a:pt x="1645920" y="176479"/>
                </a:quadBezTo>
                <a:lnTo>
                  <a:pt x="1645920" y="176479"/>
                </a:lnTo>
                <a:quadBezTo>
                  <a:pt x="1645920" y="352958"/>
                  <a:pt x="1469441" y="352958"/>
                </a:quadBezTo>
                <a:lnTo>
                  <a:pt x="176479" y="352958"/>
                </a:lnTo>
                <a:quadBezTo>
                  <a:pt x="0" y="352958"/>
                  <a:pt x="0" y="176479"/>
                </a:quadBezTo>
                <a:lnTo>
                  <a:pt x="0" y="176479"/>
                </a:lnTo>
                <a:quadBezTo>
                  <a:pt x="0" y="0"/>
                  <a:pt x="176479" y="0"/>
                </a:quadBezTo>
                <a:close/>
              </a:path>
            </a:pathLst>
          </a:custGeom>
          <a:solidFill>
            <a:srgbClr val="10CABA"/>
          </a:solidFill>
        </p:spPr>
      </p:sp>
      <p:sp>
        <p:nvSpPr>
          <p:cNvPr id="5" name="Text 3"/>
          <p:cNvSpPr/>
          <p:nvPr/>
        </p:nvSpPr>
        <p:spPr>
          <a:xfrm>
            <a:off x="3181985" y="3121025"/>
            <a:ext cx="3367405" cy="343535"/>
          </a:xfrm>
          <a:prstGeom prst="rect">
            <a:avLst/>
          </a:prstGeom>
          <a:noFill/>
        </p:spPr>
        <p:txBody>
          <a:bodyPr wrap="square" lIns="95250" tIns="95250" rIns="95250" bIns="95250" rtlCol="0" anchor="t">
            <a:noAutofit/>
          </a:bodyPr>
          <a:lstStyle/>
          <a:p>
            <a:pPr marL="0" indent="0" algn="ctr">
              <a:lnSpc>
                <a:spcPct val="113000"/>
              </a:lnSpc>
              <a:spcBef>
                <a:spcPts val="375"/>
              </a:spcBef>
              <a:buNone/>
            </a:pPr>
            <a:r>
              <a:rPr lang="zh-CN" altLang="en-US" sz="1440" dirty="0"/>
              <a:t>团队成员：谭琬婷、向启航、沈康利</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ext 0"/>
          <p:cNvSpPr/>
          <p:nvPr/>
        </p:nvSpPr>
        <p:spPr>
          <a:xfrm>
            <a:off x="138248" y="1033772"/>
            <a:ext cx="3275384" cy="2944495"/>
          </a:xfrm>
          <a:prstGeom prst="rect">
            <a:avLst/>
          </a:prstGeom>
          <a:noFill/>
        </p:spPr>
        <p:txBody>
          <a:bodyPr wrap="square" lIns="95250" tIns="95250" rIns="95250" bIns="95250" rtlCol="0" anchor="t">
            <a:spAutoFit/>
          </a:bodyPr>
          <a:lstStyle/>
          <a:p>
            <a:pPr marL="0" indent="0" algn="ctr">
              <a:lnSpc>
                <a:spcPct val="113000"/>
              </a:lnSpc>
              <a:spcBef>
                <a:spcPts val="375"/>
              </a:spcBef>
              <a:buNone/>
            </a:pPr>
            <a:r>
              <a:rPr lang="en-US" sz="15840" b="1" dirty="0">
                <a:solidFill>
                  <a:srgbClr val="2EB0EA"/>
                </a:solidFill>
                <a:latin typeface="Arial" panose="020B0604020202020204" pitchFamily="34" charset="0"/>
                <a:ea typeface="Arial" panose="020B0604020202020204" pitchFamily="34" charset="-122"/>
                <a:cs typeface="Arial" panose="020B0604020202020204" pitchFamily="34" charset="-120"/>
              </a:rPr>
              <a:t>03</a:t>
            </a:r>
            <a:endParaRPr lang="en-US" sz="1440" dirty="0"/>
          </a:p>
        </p:txBody>
      </p:sp>
      <p:sp>
        <p:nvSpPr>
          <p:cNvPr id="3" name="Text 1"/>
          <p:cNvSpPr/>
          <p:nvPr/>
        </p:nvSpPr>
        <p:spPr>
          <a:xfrm>
            <a:off x="3666849" y="2068830"/>
            <a:ext cx="5429676" cy="1005840"/>
          </a:xfrm>
          <a:prstGeom prst="rect">
            <a:avLst/>
          </a:prstGeom>
          <a:noFill/>
        </p:spPr>
        <p:txBody>
          <a:bodyPr wrap="square" lIns="95250" tIns="95250" rIns="95250" bIns="95250" rtlCol="0" anchor="t">
            <a:spAutoFit/>
          </a:bodyPr>
          <a:lstStyle/>
          <a:p>
            <a:pPr marL="0" indent="0">
              <a:lnSpc>
                <a:spcPct val="113000"/>
              </a:lnSpc>
              <a:spcBef>
                <a:spcPts val="375"/>
              </a:spcBef>
              <a:buNone/>
            </a:pPr>
            <a:r>
              <a:rPr lang="en-US" sz="432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0"/>
              </a:rPr>
              <a:t>可视化大屏设计步骤</a:t>
            </a:r>
            <a:endParaRPr lang="en-US" sz="144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18">
            <a:lum/>
          </a:blip>
          <a:srcRect/>
          <a:stretch>
            <a:fillRect/>
          </a:stretch>
        </a:blipFill>
        <a:effectLst/>
      </p:bgPr>
    </p:bg>
    <p:spTree>
      <p:nvGrpSpPr>
        <p:cNvPr id="1" name=""/>
        <p:cNvGrpSpPr/>
        <p:nvPr/>
      </p:nvGrpSpPr>
      <p:grpSpPr>
        <a:xfrm>
          <a:off x="0" y="0"/>
          <a:ext cx="0" cy="0"/>
          <a:chOff x="0" y="0"/>
          <a:chExt cx="0" cy="0"/>
        </a:xfrm>
      </p:grpSpPr>
      <p:sp>
        <p:nvSpPr>
          <p:cNvPr id="2" name="Text 0"/>
          <p:cNvSpPr/>
          <p:nvPr/>
        </p:nvSpPr>
        <p:spPr>
          <a:xfrm>
            <a:off x="554859" y="72436"/>
            <a:ext cx="8589141" cy="640080"/>
          </a:xfrm>
          <a:prstGeom prst="rect">
            <a:avLst/>
          </a:prstGeom>
          <a:noFill/>
        </p:spPr>
        <p:txBody>
          <a:bodyPr wrap="square" lIns="95250" tIns="95250" rIns="95250" bIns="95250" rtlCol="0" anchor="t">
            <a:spAutoFit/>
          </a:bodyPr>
          <a:lstStyle/>
          <a:p>
            <a:pPr marL="0" indent="0">
              <a:lnSpc>
                <a:spcPct val="113000"/>
              </a:lnSpc>
              <a:spcBef>
                <a:spcPts val="375"/>
              </a:spcBef>
              <a:buNone/>
            </a:pPr>
            <a:r>
              <a:rPr lang="en-US" sz="2305" b="1" dirty="0">
                <a:solidFill>
                  <a:srgbClr val="065476"/>
                </a:solidFill>
                <a:latin typeface="微软雅黑" panose="020B0503020204020204" pitchFamily="34" charset="-122"/>
                <a:ea typeface="微软雅黑" panose="020B0503020204020204" pitchFamily="34" charset="-122"/>
                <a:cs typeface="微软雅黑" panose="020B0503020204020204" pitchFamily="34" charset="-120"/>
              </a:rPr>
              <a:t>需求分析与规划</a:t>
            </a:r>
            <a:endParaRPr lang="en-US" sz="1440" dirty="0"/>
          </a:p>
        </p:txBody>
      </p:sp>
      <p:sp>
        <p:nvSpPr>
          <p:cNvPr id="3" name="Shape 1"/>
          <p:cNvSpPr/>
          <p:nvPr/>
        </p:nvSpPr>
        <p:spPr>
          <a:xfrm>
            <a:off x="259876" y="279031"/>
            <a:ext cx="224747" cy="224747"/>
          </a:xfrm>
          <a:custGeom>
            <a:avLst/>
            <a:gdLst/>
            <a:ahLst/>
            <a:cxnLst/>
            <a:rect l="l" t="t" r="r" b="b"/>
            <a:pathLst>
              <a:path w="224747" h="224747">
                <a:moveTo>
                  <a:pt x="112374" y="0"/>
                </a:moveTo>
                <a:moveTo>
                  <a:pt x="112374" y="0"/>
                </a:moveTo>
                <a:cubicBezTo>
                  <a:pt x="174394" y="0"/>
                  <a:pt x="224747" y="50353"/>
                  <a:pt x="224747" y="112374"/>
                </a:cubicBezTo>
                <a:cubicBezTo>
                  <a:pt x="224747" y="174394"/>
                  <a:pt x="174394" y="224747"/>
                  <a:pt x="112374" y="224747"/>
                </a:cubicBezTo>
                <a:cubicBezTo>
                  <a:pt x="50353" y="224747"/>
                  <a:pt x="0" y="174394"/>
                  <a:pt x="0" y="112374"/>
                </a:cubicBezTo>
                <a:cubicBezTo>
                  <a:pt x="0" y="50353"/>
                  <a:pt x="50353" y="0"/>
                  <a:pt x="112374" y="0"/>
                </a:cubicBezTo>
                <a:close/>
              </a:path>
            </a:pathLst>
          </a:custGeom>
          <a:solidFill>
            <a:srgbClr val="000000">
              <a:alpha val="0"/>
            </a:srgbClr>
          </a:solidFill>
          <a:ln w="38100">
            <a:solidFill>
              <a:srgbClr val="065476"/>
            </a:solidFill>
            <a:prstDash val="solid"/>
          </a:ln>
        </p:spPr>
      </p:sp>
      <p:pic>
        <p:nvPicPr>
          <p:cNvPr id="4" name="Image 0" descr="https://sgw-dx.xf-yun.com/api/v1/sparkdesk/_1733636665007395e700e8c6447078ceb0b34352b04b1.jpg?authorization=c2ltcGxlLWp3dCBhaz1zcGFya2Rlc2s4MDAwMDAwMDAwMDE7ZXhwPTMzMTA0MzY2NjU7YWxnbz1obWFjLXNoYTI1NjtzaWc9QVpHZnEyNHVZelp1VFlidHJOa3Rjdkc5dUFLRFRYdmcyeFVLbWl2QjVTdz0=&amp;x_location=7YfmxI7B7uKO7jlRxIftd60Ye5D="/>
          <p:cNvPicPr>
            <a:picLocks noChangeAspect="1"/>
          </p:cNvPicPr>
          <p:nvPr/>
        </p:nvPicPr>
        <p:blipFill>
          <a:blip r:embed="rId19"/>
          <a:srcRect l="21910" r="21910"/>
          <a:stretch>
            <a:fillRect/>
          </a:stretch>
        </p:blipFill>
        <p:spPr>
          <a:xfrm>
            <a:off x="584339" y="1623460"/>
            <a:ext cx="2278313" cy="2278313"/>
          </a:xfrm>
          <a:prstGeom prst="ellipse">
            <a:avLst/>
          </a:prstGeom>
        </p:spPr>
      </p:pic>
      <p:sp>
        <p:nvSpPr>
          <p:cNvPr id="5" name="Shape 2"/>
          <p:cNvSpPr/>
          <p:nvPr>
            <p:custDataLst>
              <p:tags r:id="rId1"/>
            </p:custDataLst>
          </p:nvPr>
        </p:nvSpPr>
        <p:spPr>
          <a:xfrm>
            <a:off x="2322178" y="959458"/>
            <a:ext cx="2321960" cy="507837"/>
          </a:xfrm>
          <a:custGeom>
            <a:avLst/>
            <a:gdLst/>
            <a:ahLst/>
            <a:cxnLst/>
            <a:rect l="l" t="t" r="r" b="b"/>
            <a:pathLst>
              <a:path w="2321960" h="507837">
                <a:moveTo>
                  <a:pt x="253918" y="0"/>
                </a:moveTo>
                <a:moveTo>
                  <a:pt x="253918" y="0"/>
                </a:moveTo>
                <a:lnTo>
                  <a:pt x="2068042" y="0"/>
                </a:lnTo>
                <a:quadBezTo>
                  <a:pt x="2321960" y="0"/>
                  <a:pt x="2321960" y="253918"/>
                </a:quadBezTo>
                <a:lnTo>
                  <a:pt x="2321960" y="253918"/>
                </a:lnTo>
                <a:quadBezTo>
                  <a:pt x="2321960" y="507837"/>
                  <a:pt x="2068042" y="507837"/>
                </a:quadBezTo>
                <a:lnTo>
                  <a:pt x="253918" y="507837"/>
                </a:lnTo>
                <a:quadBezTo>
                  <a:pt x="0" y="507837"/>
                  <a:pt x="0" y="253918"/>
                </a:quadBezTo>
                <a:lnTo>
                  <a:pt x="0" y="253918"/>
                </a:lnTo>
                <a:quadBezTo>
                  <a:pt x="0" y="0"/>
                  <a:pt x="253918" y="0"/>
                </a:quadBezTo>
                <a:close/>
              </a:path>
            </a:pathLst>
          </a:custGeom>
          <a:solidFill>
            <a:srgbClr val="10CABA"/>
          </a:solidFill>
        </p:spPr>
      </p:sp>
      <p:sp>
        <p:nvSpPr>
          <p:cNvPr id="6" name="Text 3"/>
          <p:cNvSpPr/>
          <p:nvPr>
            <p:custDataLst>
              <p:tags r:id="rId2"/>
            </p:custDataLst>
          </p:nvPr>
        </p:nvSpPr>
        <p:spPr>
          <a:xfrm>
            <a:off x="2322178" y="1005178"/>
            <a:ext cx="2321960" cy="420624"/>
          </a:xfrm>
          <a:prstGeom prst="rect">
            <a:avLst/>
          </a:prstGeom>
          <a:noFill/>
        </p:spPr>
        <p:txBody>
          <a:bodyPr wrap="square" lIns="95250" tIns="95250" rIns="95250" bIns="95250" rtlCol="0" anchor="ctr">
            <a:spAutoFit/>
          </a:bodyPr>
          <a:lstStyle/>
          <a:p>
            <a:pPr marL="0" indent="0" algn="ctr">
              <a:lnSpc>
                <a:spcPct val="100000"/>
              </a:lnSpc>
              <a:spcBef>
                <a:spcPts val="375"/>
              </a:spcBef>
              <a:buNone/>
            </a:pPr>
            <a:r>
              <a:rPr lang="en-US" sz="1585"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0"/>
              </a:rPr>
              <a:t>用户需求调研</a:t>
            </a:r>
            <a:endParaRPr lang="en-US" sz="1440" dirty="0"/>
          </a:p>
        </p:txBody>
      </p:sp>
      <p:sp>
        <p:nvSpPr>
          <p:cNvPr id="7" name="Text 4"/>
          <p:cNvSpPr/>
          <p:nvPr>
            <p:custDataLst>
              <p:tags r:id="rId3"/>
            </p:custDataLst>
          </p:nvPr>
        </p:nvSpPr>
        <p:spPr>
          <a:xfrm>
            <a:off x="4653282" y="847616"/>
            <a:ext cx="3236785" cy="731520"/>
          </a:xfrm>
          <a:prstGeom prst="rect">
            <a:avLst/>
          </a:prstGeom>
          <a:noFill/>
        </p:spPr>
        <p:txBody>
          <a:bodyPr wrap="square" lIns="95250" tIns="95250" rIns="95250" bIns="95250" rtlCol="0" anchor="ctr">
            <a:spAutoFit/>
          </a:bodyPr>
          <a:lstStyle/>
          <a:p>
            <a:pPr marL="0" indent="0" algn="just">
              <a:lnSpc>
                <a:spcPct val="100000"/>
              </a:lnSpc>
              <a:spcBef>
                <a:spcPts val="375"/>
              </a:spcBef>
              <a:buNone/>
            </a:pPr>
            <a:r>
              <a:rPr lang="en-US" sz="1010" dirty="0">
                <a:solidFill>
                  <a:srgbClr val="00070F"/>
                </a:solidFill>
                <a:latin typeface="微软雅黑" panose="020B0503020204020204" pitchFamily="34" charset="-122"/>
                <a:ea typeface="微软雅黑" panose="020B0503020204020204" pitchFamily="34" charset="-122"/>
                <a:cs typeface="微软雅黑" panose="020B0503020204020204" pitchFamily="34" charset="-120"/>
              </a:rPr>
              <a:t>通过问卷调查、用户访谈和焦点小组等方法，深入了解用户在数据分析过程中的需求与痛点。收集用户的反馈，为后续大屏设计提供数据支持和方向指导。</a:t>
            </a:r>
            <a:endParaRPr lang="en-US" sz="1440" dirty="0"/>
          </a:p>
        </p:txBody>
      </p:sp>
      <p:sp>
        <p:nvSpPr>
          <p:cNvPr id="8" name="Text 5"/>
          <p:cNvSpPr/>
          <p:nvPr>
            <p:custDataLst>
              <p:tags r:id="rId4"/>
            </p:custDataLst>
          </p:nvPr>
        </p:nvSpPr>
        <p:spPr>
          <a:xfrm>
            <a:off x="5137237" y="1622236"/>
            <a:ext cx="3236976" cy="731520"/>
          </a:xfrm>
          <a:prstGeom prst="rect">
            <a:avLst/>
          </a:prstGeom>
          <a:noFill/>
        </p:spPr>
        <p:txBody>
          <a:bodyPr wrap="square" lIns="95250" tIns="95250" rIns="95250" bIns="95250" rtlCol="0" anchor="ctr">
            <a:spAutoFit/>
          </a:bodyPr>
          <a:lstStyle/>
          <a:p>
            <a:pPr marL="0" indent="0" algn="just">
              <a:lnSpc>
                <a:spcPct val="100000"/>
              </a:lnSpc>
              <a:spcBef>
                <a:spcPts val="375"/>
              </a:spcBef>
              <a:buNone/>
            </a:pPr>
            <a:r>
              <a:rPr lang="en-US" sz="1010" dirty="0">
                <a:solidFill>
                  <a:srgbClr val="00070F"/>
                </a:solidFill>
                <a:latin typeface="微软雅黑" panose="020B0503020204020204" pitchFamily="34" charset="-122"/>
                <a:ea typeface="微软雅黑" panose="020B0503020204020204" pitchFamily="34" charset="-122"/>
                <a:cs typeface="微软雅黑" panose="020B0503020204020204" pitchFamily="34" charset="-120"/>
              </a:rPr>
              <a:t>基于用户需求调研结果，明确大屏的核心功能需求，如实时数据监控、历史数据对比、数据可视化图表展示等。确保功能设计能够满足用户的实际需求，提高分析效率。</a:t>
            </a:r>
            <a:endParaRPr lang="en-US" sz="1440" dirty="0"/>
          </a:p>
        </p:txBody>
      </p:sp>
      <p:sp>
        <p:nvSpPr>
          <p:cNvPr id="9" name="Shape 6"/>
          <p:cNvSpPr/>
          <p:nvPr>
            <p:custDataLst>
              <p:tags r:id="rId5"/>
            </p:custDataLst>
          </p:nvPr>
        </p:nvSpPr>
        <p:spPr>
          <a:xfrm>
            <a:off x="2808701" y="1734078"/>
            <a:ext cx="2321960" cy="507837"/>
          </a:xfrm>
          <a:custGeom>
            <a:avLst/>
            <a:gdLst/>
            <a:ahLst/>
            <a:cxnLst/>
            <a:rect l="l" t="t" r="r" b="b"/>
            <a:pathLst>
              <a:path w="2321960" h="507837">
                <a:moveTo>
                  <a:pt x="253918" y="0"/>
                </a:moveTo>
                <a:moveTo>
                  <a:pt x="253918" y="0"/>
                </a:moveTo>
                <a:lnTo>
                  <a:pt x="2068042" y="0"/>
                </a:lnTo>
                <a:quadBezTo>
                  <a:pt x="2321960" y="0"/>
                  <a:pt x="2321960" y="253918"/>
                </a:quadBezTo>
                <a:lnTo>
                  <a:pt x="2321960" y="253918"/>
                </a:lnTo>
                <a:quadBezTo>
                  <a:pt x="2321960" y="507837"/>
                  <a:pt x="2068042" y="507837"/>
                </a:quadBezTo>
                <a:lnTo>
                  <a:pt x="253918" y="507837"/>
                </a:lnTo>
                <a:quadBezTo>
                  <a:pt x="0" y="507837"/>
                  <a:pt x="0" y="253918"/>
                </a:quadBezTo>
                <a:lnTo>
                  <a:pt x="0" y="253918"/>
                </a:lnTo>
                <a:quadBezTo>
                  <a:pt x="0" y="0"/>
                  <a:pt x="253918" y="0"/>
                </a:quadBezTo>
                <a:close/>
              </a:path>
            </a:pathLst>
          </a:custGeom>
          <a:solidFill>
            <a:srgbClr val="2EB0EA"/>
          </a:solidFill>
        </p:spPr>
      </p:sp>
      <p:sp>
        <p:nvSpPr>
          <p:cNvPr id="10" name="Text 7"/>
          <p:cNvSpPr/>
          <p:nvPr>
            <p:custDataLst>
              <p:tags r:id="rId6"/>
            </p:custDataLst>
          </p:nvPr>
        </p:nvSpPr>
        <p:spPr>
          <a:xfrm>
            <a:off x="2808701" y="1774685"/>
            <a:ext cx="2321662" cy="420624"/>
          </a:xfrm>
          <a:prstGeom prst="rect">
            <a:avLst/>
          </a:prstGeom>
          <a:noFill/>
        </p:spPr>
        <p:txBody>
          <a:bodyPr wrap="square" lIns="95250" tIns="95250" rIns="95250" bIns="95250" rtlCol="0" anchor="ctr">
            <a:spAutoFit/>
          </a:bodyPr>
          <a:lstStyle/>
          <a:p>
            <a:pPr marL="0" indent="0" algn="ctr">
              <a:lnSpc>
                <a:spcPct val="100000"/>
              </a:lnSpc>
              <a:spcBef>
                <a:spcPts val="375"/>
              </a:spcBef>
              <a:buNone/>
            </a:pPr>
            <a:r>
              <a:rPr lang="en-US" sz="1585"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0"/>
              </a:rPr>
              <a:t>功能需求定义</a:t>
            </a:r>
            <a:endParaRPr lang="en-US" sz="1440" dirty="0"/>
          </a:p>
        </p:txBody>
      </p:sp>
      <p:sp>
        <p:nvSpPr>
          <p:cNvPr id="11" name="Text 8"/>
          <p:cNvSpPr/>
          <p:nvPr>
            <p:custDataLst>
              <p:tags r:id="rId7"/>
            </p:custDataLst>
          </p:nvPr>
        </p:nvSpPr>
        <p:spPr>
          <a:xfrm>
            <a:off x="5322685" y="2396857"/>
            <a:ext cx="3236976" cy="731520"/>
          </a:xfrm>
          <a:prstGeom prst="rect">
            <a:avLst/>
          </a:prstGeom>
          <a:noFill/>
        </p:spPr>
        <p:txBody>
          <a:bodyPr wrap="square" lIns="95250" tIns="95250" rIns="95250" bIns="95250" rtlCol="0" anchor="ctr">
            <a:spAutoFit/>
          </a:bodyPr>
          <a:lstStyle/>
          <a:p>
            <a:pPr marL="0" indent="0" algn="just">
              <a:lnSpc>
                <a:spcPct val="100000"/>
              </a:lnSpc>
              <a:spcBef>
                <a:spcPts val="375"/>
              </a:spcBef>
              <a:buNone/>
            </a:pPr>
            <a:r>
              <a:rPr lang="en-US" sz="1010" dirty="0">
                <a:solidFill>
                  <a:srgbClr val="00070F"/>
                </a:solidFill>
                <a:latin typeface="微软雅黑" panose="020B0503020204020204" pitchFamily="34" charset="-122"/>
                <a:ea typeface="微软雅黑" panose="020B0503020204020204" pitchFamily="34" charset="-122"/>
                <a:cs typeface="微软雅黑" panose="020B0503020204020204" pitchFamily="34" charset="-120"/>
              </a:rPr>
              <a:t>对现有技术和工具进行评估，选择适合大屏开发的技术框架和数据源。考虑系统的稳定性、可扩展性和兼容性，确保技术方案能够支撑大屏的长期运行和维护。</a:t>
            </a:r>
            <a:endParaRPr lang="en-US" sz="1440" dirty="0"/>
          </a:p>
        </p:txBody>
      </p:sp>
      <p:sp>
        <p:nvSpPr>
          <p:cNvPr id="12" name="Shape 9"/>
          <p:cNvSpPr/>
          <p:nvPr>
            <p:custDataLst>
              <p:tags r:id="rId8"/>
            </p:custDataLst>
          </p:nvPr>
        </p:nvSpPr>
        <p:spPr>
          <a:xfrm>
            <a:off x="2991581" y="2508698"/>
            <a:ext cx="2321960" cy="507837"/>
          </a:xfrm>
          <a:custGeom>
            <a:avLst/>
            <a:gdLst/>
            <a:ahLst/>
            <a:cxnLst/>
            <a:rect l="l" t="t" r="r" b="b"/>
            <a:pathLst>
              <a:path w="2321960" h="507837">
                <a:moveTo>
                  <a:pt x="253918" y="0"/>
                </a:moveTo>
                <a:moveTo>
                  <a:pt x="253918" y="0"/>
                </a:moveTo>
                <a:lnTo>
                  <a:pt x="2068042" y="0"/>
                </a:lnTo>
                <a:quadBezTo>
                  <a:pt x="2321960" y="0"/>
                  <a:pt x="2321960" y="253918"/>
                </a:quadBezTo>
                <a:lnTo>
                  <a:pt x="2321960" y="253918"/>
                </a:lnTo>
                <a:quadBezTo>
                  <a:pt x="2321960" y="507837"/>
                  <a:pt x="2068042" y="507837"/>
                </a:quadBezTo>
                <a:lnTo>
                  <a:pt x="253918" y="507837"/>
                </a:lnTo>
                <a:quadBezTo>
                  <a:pt x="0" y="507837"/>
                  <a:pt x="0" y="253918"/>
                </a:quadBezTo>
                <a:lnTo>
                  <a:pt x="0" y="253918"/>
                </a:lnTo>
                <a:quadBezTo>
                  <a:pt x="0" y="0"/>
                  <a:pt x="253918" y="0"/>
                </a:quadBezTo>
                <a:close/>
              </a:path>
            </a:pathLst>
          </a:custGeom>
          <a:solidFill>
            <a:srgbClr val="10CABA"/>
          </a:solidFill>
        </p:spPr>
      </p:sp>
      <p:sp>
        <p:nvSpPr>
          <p:cNvPr id="13" name="Text 10"/>
          <p:cNvSpPr/>
          <p:nvPr>
            <p:custDataLst>
              <p:tags r:id="rId9"/>
            </p:custDataLst>
          </p:nvPr>
        </p:nvSpPr>
        <p:spPr>
          <a:xfrm>
            <a:off x="2991581" y="2544506"/>
            <a:ext cx="2321662" cy="420624"/>
          </a:xfrm>
          <a:prstGeom prst="rect">
            <a:avLst/>
          </a:prstGeom>
          <a:noFill/>
        </p:spPr>
        <p:txBody>
          <a:bodyPr wrap="square" lIns="95250" tIns="95250" rIns="95250" bIns="95250" rtlCol="0" anchor="ctr">
            <a:spAutoFit/>
          </a:bodyPr>
          <a:lstStyle/>
          <a:p>
            <a:pPr marL="0" indent="0" algn="ctr">
              <a:lnSpc>
                <a:spcPct val="100000"/>
              </a:lnSpc>
              <a:spcBef>
                <a:spcPts val="375"/>
              </a:spcBef>
              <a:buNone/>
            </a:pPr>
            <a:r>
              <a:rPr lang="en-US" sz="1585"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0"/>
              </a:rPr>
              <a:t>技术需求评估</a:t>
            </a:r>
            <a:endParaRPr lang="en-US" sz="1440" dirty="0"/>
          </a:p>
        </p:txBody>
      </p:sp>
      <p:sp>
        <p:nvSpPr>
          <p:cNvPr id="14" name="Text 11"/>
          <p:cNvSpPr/>
          <p:nvPr>
            <p:custDataLst>
              <p:tags r:id="rId10"/>
            </p:custDataLst>
          </p:nvPr>
        </p:nvSpPr>
        <p:spPr>
          <a:xfrm>
            <a:off x="5130661" y="3171477"/>
            <a:ext cx="3236976" cy="731520"/>
          </a:xfrm>
          <a:prstGeom prst="rect">
            <a:avLst/>
          </a:prstGeom>
          <a:noFill/>
        </p:spPr>
        <p:txBody>
          <a:bodyPr wrap="square" lIns="95250" tIns="95250" rIns="95250" bIns="95250" rtlCol="0" anchor="ctr">
            <a:spAutoFit/>
          </a:bodyPr>
          <a:lstStyle/>
          <a:p>
            <a:pPr marL="0" indent="0" algn="just">
              <a:lnSpc>
                <a:spcPct val="100000"/>
              </a:lnSpc>
              <a:spcBef>
                <a:spcPts val="375"/>
              </a:spcBef>
              <a:buNone/>
            </a:pPr>
            <a:r>
              <a:rPr lang="en-US" sz="1010" dirty="0">
                <a:solidFill>
                  <a:srgbClr val="00070F"/>
                </a:solidFill>
                <a:latin typeface="微软雅黑" panose="020B0503020204020204" pitchFamily="34" charset="-122"/>
                <a:ea typeface="微软雅黑" panose="020B0503020204020204" pitchFamily="34" charset="-122"/>
                <a:cs typeface="微软雅黑" panose="020B0503020204020204" pitchFamily="34" charset="-120"/>
              </a:rPr>
              <a:t>从用户使用习惯出发，设计直观、易用的操作界面和交互流程。通过原型设计和用户测试，不断优化用户体验，使用户能够快速上手并高效使用大屏系统。</a:t>
            </a:r>
            <a:endParaRPr lang="en-US" sz="1440" dirty="0"/>
          </a:p>
        </p:txBody>
      </p:sp>
      <p:sp>
        <p:nvSpPr>
          <p:cNvPr id="15" name="Shape 12"/>
          <p:cNvSpPr/>
          <p:nvPr>
            <p:custDataLst>
              <p:tags r:id="rId11"/>
            </p:custDataLst>
          </p:nvPr>
        </p:nvSpPr>
        <p:spPr>
          <a:xfrm>
            <a:off x="2811269" y="3283319"/>
            <a:ext cx="2321960" cy="507837"/>
          </a:xfrm>
          <a:custGeom>
            <a:avLst/>
            <a:gdLst/>
            <a:ahLst/>
            <a:cxnLst/>
            <a:rect l="l" t="t" r="r" b="b"/>
            <a:pathLst>
              <a:path w="2321960" h="507837">
                <a:moveTo>
                  <a:pt x="253918" y="0"/>
                </a:moveTo>
                <a:moveTo>
                  <a:pt x="253918" y="0"/>
                </a:moveTo>
                <a:lnTo>
                  <a:pt x="2068042" y="0"/>
                </a:lnTo>
                <a:quadBezTo>
                  <a:pt x="2321960" y="0"/>
                  <a:pt x="2321960" y="253918"/>
                </a:quadBezTo>
                <a:lnTo>
                  <a:pt x="2321960" y="253918"/>
                </a:lnTo>
                <a:quadBezTo>
                  <a:pt x="2321960" y="507837"/>
                  <a:pt x="2068042" y="507837"/>
                </a:quadBezTo>
                <a:lnTo>
                  <a:pt x="253918" y="507837"/>
                </a:lnTo>
                <a:quadBezTo>
                  <a:pt x="0" y="507837"/>
                  <a:pt x="0" y="253918"/>
                </a:quadBezTo>
                <a:lnTo>
                  <a:pt x="0" y="253918"/>
                </a:lnTo>
                <a:quadBezTo>
                  <a:pt x="0" y="0"/>
                  <a:pt x="253918" y="0"/>
                </a:quadBezTo>
                <a:close/>
              </a:path>
            </a:pathLst>
          </a:custGeom>
          <a:solidFill>
            <a:srgbClr val="2EB0EA"/>
          </a:solidFill>
        </p:spPr>
      </p:sp>
      <p:sp>
        <p:nvSpPr>
          <p:cNvPr id="16" name="Text 13"/>
          <p:cNvSpPr/>
          <p:nvPr>
            <p:custDataLst>
              <p:tags r:id="rId12"/>
            </p:custDataLst>
          </p:nvPr>
        </p:nvSpPr>
        <p:spPr>
          <a:xfrm>
            <a:off x="2808701" y="3324811"/>
            <a:ext cx="2321662" cy="420624"/>
          </a:xfrm>
          <a:prstGeom prst="rect">
            <a:avLst/>
          </a:prstGeom>
          <a:noFill/>
        </p:spPr>
        <p:txBody>
          <a:bodyPr wrap="square" lIns="95250" tIns="95250" rIns="95250" bIns="95250" rtlCol="0" anchor="ctr">
            <a:spAutoFit/>
          </a:bodyPr>
          <a:lstStyle/>
          <a:p>
            <a:pPr marL="0" indent="0" algn="ctr">
              <a:lnSpc>
                <a:spcPct val="100000"/>
              </a:lnSpc>
              <a:spcBef>
                <a:spcPts val="375"/>
              </a:spcBef>
              <a:buNone/>
            </a:pPr>
            <a:r>
              <a:rPr lang="en-US" sz="1585"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0"/>
              </a:rPr>
              <a:t>用户体验设计</a:t>
            </a:r>
            <a:endParaRPr lang="en-US" sz="1440" dirty="0"/>
          </a:p>
        </p:txBody>
      </p:sp>
      <p:sp>
        <p:nvSpPr>
          <p:cNvPr id="17" name="Text 14"/>
          <p:cNvSpPr/>
          <p:nvPr>
            <p:custDataLst>
              <p:tags r:id="rId13"/>
            </p:custDataLst>
          </p:nvPr>
        </p:nvSpPr>
        <p:spPr>
          <a:xfrm>
            <a:off x="4648918" y="3946097"/>
            <a:ext cx="3236976" cy="731520"/>
          </a:xfrm>
          <a:prstGeom prst="rect">
            <a:avLst/>
          </a:prstGeom>
          <a:noFill/>
        </p:spPr>
        <p:txBody>
          <a:bodyPr wrap="square" lIns="95250" tIns="95250" rIns="95250" bIns="95250" rtlCol="0" anchor="ctr">
            <a:spAutoFit/>
          </a:bodyPr>
          <a:lstStyle/>
          <a:p>
            <a:pPr marL="0" indent="0" algn="just">
              <a:lnSpc>
                <a:spcPct val="100000"/>
              </a:lnSpc>
              <a:spcBef>
                <a:spcPts val="375"/>
              </a:spcBef>
              <a:buNone/>
            </a:pPr>
            <a:r>
              <a:rPr lang="en-US" sz="1010" dirty="0">
                <a:solidFill>
                  <a:srgbClr val="00070F"/>
                </a:solidFill>
                <a:latin typeface="微软雅黑" panose="020B0503020204020204" pitchFamily="34" charset="-122"/>
                <a:ea typeface="微软雅黑" panose="020B0503020204020204" pitchFamily="34" charset="-122"/>
                <a:cs typeface="微软雅黑" panose="020B0503020204020204" pitchFamily="34" charset="-120"/>
              </a:rPr>
              <a:t>确定大屏系统的性能需求，包括响应时间、数据处理能力和并发支持等。确保系统能够在高并发情况下稳定运行，满足大规模数据分析和展示的需求。</a:t>
            </a:r>
            <a:endParaRPr lang="en-US" sz="1440" dirty="0"/>
          </a:p>
        </p:txBody>
      </p:sp>
      <p:sp>
        <p:nvSpPr>
          <p:cNvPr id="18" name="Shape 15"/>
          <p:cNvSpPr/>
          <p:nvPr>
            <p:custDataLst>
              <p:tags r:id="rId14"/>
            </p:custDataLst>
          </p:nvPr>
        </p:nvSpPr>
        <p:spPr>
          <a:xfrm>
            <a:off x="2322178" y="4057939"/>
            <a:ext cx="2321960" cy="507837"/>
          </a:xfrm>
          <a:custGeom>
            <a:avLst/>
            <a:gdLst/>
            <a:ahLst/>
            <a:cxnLst/>
            <a:rect l="l" t="t" r="r" b="b"/>
            <a:pathLst>
              <a:path w="2321960" h="507837">
                <a:moveTo>
                  <a:pt x="253918" y="0"/>
                </a:moveTo>
                <a:moveTo>
                  <a:pt x="253918" y="0"/>
                </a:moveTo>
                <a:lnTo>
                  <a:pt x="2068042" y="0"/>
                </a:lnTo>
                <a:quadBezTo>
                  <a:pt x="2321960" y="0"/>
                  <a:pt x="2321960" y="253918"/>
                </a:quadBezTo>
                <a:lnTo>
                  <a:pt x="2321960" y="253918"/>
                </a:lnTo>
                <a:quadBezTo>
                  <a:pt x="2321960" y="507837"/>
                  <a:pt x="2068042" y="507837"/>
                </a:quadBezTo>
                <a:lnTo>
                  <a:pt x="253918" y="507837"/>
                </a:lnTo>
                <a:quadBezTo>
                  <a:pt x="0" y="507837"/>
                  <a:pt x="0" y="253918"/>
                </a:quadBezTo>
                <a:lnTo>
                  <a:pt x="0" y="253918"/>
                </a:lnTo>
                <a:quadBezTo>
                  <a:pt x="0" y="0"/>
                  <a:pt x="253918" y="0"/>
                </a:quadBezTo>
                <a:close/>
              </a:path>
            </a:pathLst>
          </a:custGeom>
          <a:solidFill>
            <a:srgbClr val="10CABA"/>
          </a:solidFill>
        </p:spPr>
      </p:sp>
      <p:sp>
        <p:nvSpPr>
          <p:cNvPr id="19" name="Text 16"/>
          <p:cNvSpPr/>
          <p:nvPr>
            <p:custDataLst>
              <p:tags r:id="rId15"/>
            </p:custDataLst>
          </p:nvPr>
        </p:nvSpPr>
        <p:spPr>
          <a:xfrm>
            <a:off x="2322327" y="4099432"/>
            <a:ext cx="2321662" cy="420624"/>
          </a:xfrm>
          <a:prstGeom prst="rect">
            <a:avLst/>
          </a:prstGeom>
          <a:noFill/>
        </p:spPr>
        <p:txBody>
          <a:bodyPr wrap="square" lIns="95250" tIns="95250" rIns="95250" bIns="95250" rtlCol="0" anchor="ctr">
            <a:spAutoFit/>
          </a:bodyPr>
          <a:lstStyle/>
          <a:p>
            <a:pPr marL="0" indent="0" algn="ctr">
              <a:lnSpc>
                <a:spcPct val="100000"/>
              </a:lnSpc>
              <a:spcBef>
                <a:spcPts val="375"/>
              </a:spcBef>
              <a:buNone/>
            </a:pPr>
            <a:r>
              <a:rPr lang="en-US" sz="1585"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0"/>
              </a:rPr>
              <a:t>性能需求分析</a:t>
            </a:r>
            <a:endParaRPr lang="en-US" sz="144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15">
            <a:lum/>
          </a:blip>
          <a:srcRect/>
          <a:stretch>
            <a:fillRect/>
          </a:stretch>
        </a:blipFill>
        <a:effectLst/>
      </p:bgPr>
    </p:bg>
    <p:spTree>
      <p:nvGrpSpPr>
        <p:cNvPr id="1" name=""/>
        <p:cNvGrpSpPr/>
        <p:nvPr/>
      </p:nvGrpSpPr>
      <p:grpSpPr>
        <a:xfrm>
          <a:off x="0" y="0"/>
          <a:ext cx="0" cy="0"/>
          <a:chOff x="0" y="0"/>
          <a:chExt cx="0" cy="0"/>
        </a:xfrm>
      </p:grpSpPr>
      <p:sp>
        <p:nvSpPr>
          <p:cNvPr id="2" name="Text 0"/>
          <p:cNvSpPr/>
          <p:nvPr/>
        </p:nvSpPr>
        <p:spPr>
          <a:xfrm>
            <a:off x="554859" y="72436"/>
            <a:ext cx="8589141" cy="636365"/>
          </a:xfrm>
          <a:prstGeom prst="rect">
            <a:avLst/>
          </a:prstGeom>
          <a:noFill/>
        </p:spPr>
        <p:txBody>
          <a:bodyPr wrap="square" lIns="95250" tIns="95250" rIns="95250" bIns="95250" rtlCol="0" anchor="t">
            <a:spAutoFit/>
          </a:bodyPr>
          <a:lstStyle/>
          <a:p>
            <a:pPr marL="0" indent="0">
              <a:lnSpc>
                <a:spcPct val="113000"/>
              </a:lnSpc>
              <a:spcBef>
                <a:spcPts val="375"/>
              </a:spcBef>
              <a:buNone/>
            </a:pPr>
            <a:r>
              <a:rPr lang="en-US" sz="2305" b="1" dirty="0">
                <a:solidFill>
                  <a:srgbClr val="065476"/>
                </a:solidFill>
                <a:latin typeface="微软雅黑" panose="020B0503020204020204" pitchFamily="34" charset="-122"/>
                <a:ea typeface="微软雅黑" panose="020B0503020204020204" pitchFamily="34" charset="-122"/>
                <a:cs typeface="微软雅黑" panose="020B0503020204020204" pitchFamily="34" charset="-120"/>
              </a:rPr>
              <a:t>技术架构</a:t>
            </a:r>
            <a:endParaRPr lang="en-US" sz="1440" dirty="0"/>
          </a:p>
        </p:txBody>
      </p:sp>
      <p:sp>
        <p:nvSpPr>
          <p:cNvPr id="3" name="Shape 1"/>
          <p:cNvSpPr/>
          <p:nvPr/>
        </p:nvSpPr>
        <p:spPr>
          <a:xfrm>
            <a:off x="259876" y="279031"/>
            <a:ext cx="224747" cy="224747"/>
          </a:xfrm>
          <a:custGeom>
            <a:avLst/>
            <a:gdLst/>
            <a:ahLst/>
            <a:cxnLst/>
            <a:rect l="l" t="t" r="r" b="b"/>
            <a:pathLst>
              <a:path w="224747" h="224747">
                <a:moveTo>
                  <a:pt x="112374" y="0"/>
                </a:moveTo>
                <a:moveTo>
                  <a:pt x="112374" y="0"/>
                </a:moveTo>
                <a:cubicBezTo>
                  <a:pt x="174394" y="0"/>
                  <a:pt x="224747" y="50353"/>
                  <a:pt x="224747" y="112374"/>
                </a:cubicBezTo>
                <a:cubicBezTo>
                  <a:pt x="224747" y="174394"/>
                  <a:pt x="174394" y="224747"/>
                  <a:pt x="112374" y="224747"/>
                </a:cubicBezTo>
                <a:cubicBezTo>
                  <a:pt x="50353" y="224747"/>
                  <a:pt x="0" y="174394"/>
                  <a:pt x="0" y="112374"/>
                </a:cubicBezTo>
                <a:cubicBezTo>
                  <a:pt x="0" y="50353"/>
                  <a:pt x="50353" y="0"/>
                  <a:pt x="112374" y="0"/>
                </a:cubicBezTo>
                <a:close/>
              </a:path>
            </a:pathLst>
          </a:custGeom>
          <a:solidFill>
            <a:srgbClr val="000000">
              <a:alpha val="0"/>
            </a:srgbClr>
          </a:solidFill>
          <a:ln w="38100">
            <a:solidFill>
              <a:srgbClr val="065476"/>
            </a:solidFill>
            <a:prstDash val="solid"/>
          </a:ln>
        </p:spPr>
      </p:sp>
      <p:sp>
        <p:nvSpPr>
          <p:cNvPr id="4" name="Text 2"/>
          <p:cNvSpPr/>
          <p:nvPr>
            <p:custDataLst>
              <p:tags r:id="rId1"/>
            </p:custDataLst>
          </p:nvPr>
        </p:nvSpPr>
        <p:spPr>
          <a:xfrm>
            <a:off x="593734" y="1048817"/>
            <a:ext cx="3017520" cy="512064"/>
          </a:xfrm>
          <a:prstGeom prst="rect">
            <a:avLst/>
          </a:prstGeom>
          <a:noFill/>
        </p:spPr>
        <p:txBody>
          <a:bodyPr wrap="square" lIns="95250" tIns="95250" rIns="95250" bIns="95250" rtlCol="0" anchor="t">
            <a:spAutoFit/>
          </a:bodyPr>
          <a:lstStyle/>
          <a:p>
            <a:pPr marL="0" indent="0" algn="r">
              <a:lnSpc>
                <a:spcPct val="113000"/>
              </a:lnSpc>
              <a:spcBef>
                <a:spcPts val="375"/>
              </a:spcBef>
              <a:buNone/>
            </a:pPr>
            <a:r>
              <a:rPr lang="en-US" sz="1730" b="1" dirty="0">
                <a:solidFill>
                  <a:srgbClr val="10CABA"/>
                </a:solidFill>
                <a:latin typeface="微软雅黑" panose="020B0503020204020204" pitchFamily="34" charset="-122"/>
                <a:ea typeface="微软雅黑" panose="020B0503020204020204" pitchFamily="34" charset="-122"/>
                <a:cs typeface="微软雅黑" panose="020B0503020204020204" pitchFamily="34" charset="-120"/>
              </a:rPr>
              <a:t>系统架构概述</a:t>
            </a:r>
            <a:endParaRPr lang="en-US" sz="1440" dirty="0"/>
          </a:p>
        </p:txBody>
      </p:sp>
      <p:sp>
        <p:nvSpPr>
          <p:cNvPr id="5" name="Text 3"/>
          <p:cNvSpPr/>
          <p:nvPr>
            <p:custDataLst>
              <p:tags r:id="rId2"/>
            </p:custDataLst>
          </p:nvPr>
        </p:nvSpPr>
        <p:spPr>
          <a:xfrm>
            <a:off x="639454" y="1443838"/>
            <a:ext cx="2971800" cy="1280160"/>
          </a:xfrm>
          <a:prstGeom prst="rect">
            <a:avLst/>
          </a:prstGeom>
          <a:noFill/>
        </p:spPr>
        <p:txBody>
          <a:bodyPr wrap="square" lIns="95250" tIns="95250" rIns="95250" bIns="95250" rtlCol="0" anchor="t">
            <a:spAutoFit/>
          </a:bodyPr>
          <a:lstStyle/>
          <a:p>
            <a:pPr marL="0" indent="0" algn="l">
              <a:lnSpc>
                <a:spcPct val="100000"/>
              </a:lnSpc>
              <a:buNone/>
            </a:pPr>
            <a:r>
              <a:rPr lang="en-US" sz="1150" dirty="0">
                <a:solidFill>
                  <a:srgbClr val="00070F"/>
                </a:solidFill>
                <a:latin typeface="微软雅黑" panose="020B0503020204020204" pitchFamily="34" charset="-122"/>
                <a:ea typeface="微软雅黑" panose="020B0503020204020204" pitchFamily="34" charset="-122"/>
                <a:cs typeface="微软雅黑" panose="020B0503020204020204" pitchFamily="34" charset="-120"/>
              </a:rPr>
              <a:t>OpenRank开源数据分析可视化大屏采用分布式架构设计，通过多个节点协同工作，确保系统的高可用性和可扩展性。这种架构能够有效应对大规模数据处理需求，提升整体性能。</a:t>
            </a:r>
            <a:endParaRPr lang="en-US" sz="1440" dirty="0"/>
          </a:p>
        </p:txBody>
      </p:sp>
      <p:sp>
        <p:nvSpPr>
          <p:cNvPr id="6" name="Text 4"/>
          <p:cNvSpPr/>
          <p:nvPr>
            <p:custDataLst>
              <p:tags r:id="rId3"/>
            </p:custDataLst>
          </p:nvPr>
        </p:nvSpPr>
        <p:spPr>
          <a:xfrm>
            <a:off x="5532746" y="1048839"/>
            <a:ext cx="3017520" cy="512064"/>
          </a:xfrm>
          <a:prstGeom prst="rect">
            <a:avLst/>
          </a:prstGeom>
          <a:noFill/>
        </p:spPr>
        <p:txBody>
          <a:bodyPr wrap="square" lIns="95250" tIns="95250" rIns="95250" bIns="95250" rtlCol="0" anchor="t">
            <a:spAutoFit/>
          </a:bodyPr>
          <a:lstStyle/>
          <a:p>
            <a:pPr marL="0" indent="0">
              <a:lnSpc>
                <a:spcPct val="113000"/>
              </a:lnSpc>
              <a:spcBef>
                <a:spcPts val="375"/>
              </a:spcBef>
              <a:buNone/>
            </a:pPr>
            <a:r>
              <a:rPr lang="en-US" sz="1730" b="1" dirty="0">
                <a:solidFill>
                  <a:srgbClr val="10CABA"/>
                </a:solidFill>
                <a:latin typeface="微软雅黑" panose="020B0503020204020204" pitchFamily="34" charset="-122"/>
                <a:ea typeface="微软雅黑" panose="020B0503020204020204" pitchFamily="34" charset="-122"/>
                <a:cs typeface="微软雅黑" panose="020B0503020204020204" pitchFamily="34" charset="-120"/>
              </a:rPr>
              <a:t>技术选型</a:t>
            </a:r>
            <a:endParaRPr lang="en-US" sz="1440" dirty="0"/>
          </a:p>
        </p:txBody>
      </p:sp>
      <p:sp>
        <p:nvSpPr>
          <p:cNvPr id="7" name="Text 5"/>
          <p:cNvSpPr/>
          <p:nvPr>
            <p:custDataLst>
              <p:tags r:id="rId4"/>
            </p:custDataLst>
          </p:nvPr>
        </p:nvSpPr>
        <p:spPr>
          <a:xfrm>
            <a:off x="5532746" y="1443838"/>
            <a:ext cx="2971800" cy="1075055"/>
          </a:xfrm>
          <a:prstGeom prst="rect">
            <a:avLst/>
          </a:prstGeom>
          <a:noFill/>
        </p:spPr>
        <p:txBody>
          <a:bodyPr wrap="square" lIns="95250" tIns="95250" rIns="95250" bIns="95250" rtlCol="0" anchor="t">
            <a:spAutoFit/>
          </a:bodyPr>
          <a:lstStyle/>
          <a:p>
            <a:pPr marL="0" indent="0" algn="just">
              <a:lnSpc>
                <a:spcPct val="100000"/>
              </a:lnSpc>
              <a:spcBef>
                <a:spcPts val="375"/>
              </a:spcBef>
              <a:buNone/>
            </a:pPr>
            <a:r>
              <a:rPr lang="en-US" sz="1150" dirty="0">
                <a:solidFill>
                  <a:srgbClr val="00070F"/>
                </a:solidFill>
                <a:latin typeface="微软雅黑" panose="020B0503020204020204" pitchFamily="34" charset="-122"/>
                <a:ea typeface="微软雅黑" panose="020B0503020204020204" pitchFamily="34" charset="-122"/>
                <a:cs typeface="微软雅黑" panose="020B0503020204020204" pitchFamily="34" charset="-120"/>
              </a:rPr>
              <a:t>前端采用React</a:t>
            </a:r>
            <a:r>
              <a:rPr lang="zh-CN" altLang="en-US" sz="1150" dirty="0">
                <a:solidFill>
                  <a:srgbClr val="00070F"/>
                </a:solidFill>
                <a:latin typeface="微软雅黑" panose="020B0503020204020204" pitchFamily="34" charset="-122"/>
                <a:ea typeface="微软雅黑" panose="020B0503020204020204" pitchFamily="34" charset="-122"/>
                <a:cs typeface="微软雅黑" panose="020B0503020204020204" pitchFamily="34" charset="-120"/>
              </a:rPr>
              <a:t>、</a:t>
            </a:r>
            <a:r>
              <a:rPr lang="en-US" sz="1150" dirty="0">
                <a:solidFill>
                  <a:srgbClr val="00070F"/>
                </a:solidFill>
                <a:latin typeface="微软雅黑" panose="020B0503020204020204" pitchFamily="34" charset="-122"/>
                <a:ea typeface="微软雅黑" panose="020B0503020204020204" pitchFamily="34" charset="-122"/>
                <a:cs typeface="微软雅黑" panose="020B0503020204020204" pitchFamily="34" charset="-120"/>
              </a:rPr>
              <a:t>Vue.js等现代JavaScript框架，以实现动态交互和高性能渲染。后端使用Node.js等技术，确保快速开发和部署。数据库选用MySQL，满足不同类型数据的存储需求。</a:t>
            </a:r>
            <a:endParaRPr lang="en-US" sz="1440" dirty="0"/>
          </a:p>
        </p:txBody>
      </p:sp>
      <p:sp>
        <p:nvSpPr>
          <p:cNvPr id="8" name="Text 6"/>
          <p:cNvSpPr/>
          <p:nvPr>
            <p:custDataLst>
              <p:tags r:id="rId5"/>
            </p:custDataLst>
          </p:nvPr>
        </p:nvSpPr>
        <p:spPr>
          <a:xfrm>
            <a:off x="593734" y="2832811"/>
            <a:ext cx="3017520" cy="512064"/>
          </a:xfrm>
          <a:prstGeom prst="rect">
            <a:avLst/>
          </a:prstGeom>
          <a:noFill/>
        </p:spPr>
        <p:txBody>
          <a:bodyPr wrap="square" lIns="95250" tIns="95250" rIns="95250" bIns="95250" rtlCol="0" anchor="t">
            <a:spAutoFit/>
          </a:bodyPr>
          <a:lstStyle/>
          <a:p>
            <a:pPr marL="0" indent="0" algn="r">
              <a:lnSpc>
                <a:spcPct val="113000"/>
              </a:lnSpc>
              <a:spcBef>
                <a:spcPts val="375"/>
              </a:spcBef>
              <a:buNone/>
            </a:pPr>
            <a:r>
              <a:rPr lang="en-US" sz="1730" b="1" dirty="0">
                <a:solidFill>
                  <a:srgbClr val="10CABA"/>
                </a:solidFill>
                <a:latin typeface="微软雅黑" panose="020B0503020204020204" pitchFamily="34" charset="-122"/>
                <a:ea typeface="微软雅黑" panose="020B0503020204020204" pitchFamily="34" charset="-122"/>
                <a:cs typeface="微软雅黑" panose="020B0503020204020204" pitchFamily="34" charset="-120"/>
              </a:rPr>
              <a:t>模块化设计</a:t>
            </a:r>
            <a:endParaRPr lang="en-US" sz="1440" dirty="0"/>
          </a:p>
        </p:txBody>
      </p:sp>
      <p:sp>
        <p:nvSpPr>
          <p:cNvPr id="9" name="Text 7"/>
          <p:cNvSpPr/>
          <p:nvPr>
            <p:custDataLst>
              <p:tags r:id="rId6"/>
            </p:custDataLst>
          </p:nvPr>
        </p:nvSpPr>
        <p:spPr>
          <a:xfrm>
            <a:off x="639454" y="3202229"/>
            <a:ext cx="2971800" cy="1280160"/>
          </a:xfrm>
          <a:prstGeom prst="rect">
            <a:avLst/>
          </a:prstGeom>
          <a:noFill/>
        </p:spPr>
        <p:txBody>
          <a:bodyPr wrap="square" lIns="95250" tIns="95250" rIns="95250" bIns="95250" rtlCol="0" anchor="t">
            <a:spAutoFit/>
          </a:bodyPr>
          <a:lstStyle/>
          <a:p>
            <a:pPr marL="0" indent="0" algn="l">
              <a:lnSpc>
                <a:spcPct val="100000"/>
              </a:lnSpc>
              <a:spcBef>
                <a:spcPts val="375"/>
              </a:spcBef>
              <a:buNone/>
            </a:pPr>
            <a:r>
              <a:rPr lang="en-US" sz="1150" dirty="0">
                <a:solidFill>
                  <a:srgbClr val="00070F"/>
                </a:solidFill>
                <a:latin typeface="微软雅黑" panose="020B0503020204020204" pitchFamily="34" charset="-122"/>
                <a:ea typeface="微软雅黑" panose="020B0503020204020204" pitchFamily="34" charset="-122"/>
                <a:cs typeface="微软雅黑" panose="020B0503020204020204" pitchFamily="34" charset="-120"/>
              </a:rPr>
              <a:t>系统采用模块化设计，各功能模块独立开发和维护，便于后续的功能扩展和系统升级。每个模块专注于特定功能，如数据采集、清洗、存储和展示，提高代码的复用性和可维护性。</a:t>
            </a:r>
            <a:endParaRPr lang="en-US" sz="1440" dirty="0"/>
          </a:p>
        </p:txBody>
      </p:sp>
      <p:sp>
        <p:nvSpPr>
          <p:cNvPr id="10" name="Text 8"/>
          <p:cNvSpPr/>
          <p:nvPr>
            <p:custDataLst>
              <p:tags r:id="rId7"/>
            </p:custDataLst>
          </p:nvPr>
        </p:nvSpPr>
        <p:spPr>
          <a:xfrm>
            <a:off x="5532746" y="2832811"/>
            <a:ext cx="3017520" cy="512064"/>
          </a:xfrm>
          <a:prstGeom prst="rect">
            <a:avLst/>
          </a:prstGeom>
          <a:noFill/>
        </p:spPr>
        <p:txBody>
          <a:bodyPr wrap="square" lIns="95250" tIns="95250" rIns="95250" bIns="95250" rtlCol="0" anchor="t">
            <a:spAutoFit/>
          </a:bodyPr>
          <a:lstStyle/>
          <a:p>
            <a:pPr marL="0" indent="0">
              <a:lnSpc>
                <a:spcPct val="113000"/>
              </a:lnSpc>
              <a:spcBef>
                <a:spcPts val="375"/>
              </a:spcBef>
              <a:buNone/>
            </a:pPr>
            <a:r>
              <a:rPr lang="en-US" sz="1730" b="1" dirty="0">
                <a:solidFill>
                  <a:srgbClr val="10CABA"/>
                </a:solidFill>
                <a:latin typeface="微软雅黑" panose="020B0503020204020204" pitchFamily="34" charset="-122"/>
                <a:ea typeface="微软雅黑" panose="020B0503020204020204" pitchFamily="34" charset="-122"/>
                <a:cs typeface="微软雅黑" panose="020B0503020204020204" pitchFamily="34" charset="-120"/>
              </a:rPr>
              <a:t>安全性与隐私保护</a:t>
            </a:r>
            <a:endParaRPr lang="en-US" sz="1440" dirty="0"/>
          </a:p>
        </p:txBody>
      </p:sp>
      <p:sp>
        <p:nvSpPr>
          <p:cNvPr id="11" name="Text 9"/>
          <p:cNvSpPr/>
          <p:nvPr>
            <p:custDataLst>
              <p:tags r:id="rId8"/>
            </p:custDataLst>
          </p:nvPr>
        </p:nvSpPr>
        <p:spPr>
          <a:xfrm>
            <a:off x="5532746" y="3202229"/>
            <a:ext cx="2971800" cy="1060704"/>
          </a:xfrm>
          <a:prstGeom prst="rect">
            <a:avLst/>
          </a:prstGeom>
          <a:noFill/>
        </p:spPr>
        <p:txBody>
          <a:bodyPr wrap="square" lIns="95250" tIns="95250" rIns="95250" bIns="95250" rtlCol="0" anchor="t">
            <a:spAutoFit/>
          </a:bodyPr>
          <a:lstStyle/>
          <a:p>
            <a:pPr marL="0" indent="0" algn="just">
              <a:lnSpc>
                <a:spcPct val="100000"/>
              </a:lnSpc>
              <a:spcBef>
                <a:spcPts val="375"/>
              </a:spcBef>
              <a:buNone/>
            </a:pPr>
            <a:r>
              <a:rPr lang="en-US" sz="1150" dirty="0">
                <a:solidFill>
                  <a:srgbClr val="00070F"/>
                </a:solidFill>
                <a:latin typeface="微软雅黑" panose="020B0503020204020204" pitchFamily="34" charset="-122"/>
                <a:ea typeface="微软雅黑" panose="020B0503020204020204" pitchFamily="34" charset="-122"/>
                <a:cs typeface="微软雅黑" panose="020B0503020204020204" pitchFamily="34" charset="-120"/>
              </a:rPr>
              <a:t>系统在设计时充分考虑了安全性和用户隐私保护。采用HTTPS协议加密数据传输，防止中间人攻击。同时，敏感数据经过多层加密存储，确保用户数据的安全性和私密性。</a:t>
            </a:r>
            <a:endParaRPr lang="en-US" sz="1440" dirty="0"/>
          </a:p>
        </p:txBody>
      </p:sp>
      <p:pic>
        <p:nvPicPr>
          <p:cNvPr id="12" name="Image 0" descr="preencoded.png"/>
          <p:cNvPicPr>
            <a:picLocks noChangeAspect="1"/>
          </p:cNvPicPr>
          <p:nvPr>
            <p:custDataLst>
              <p:tags r:id="rId9"/>
            </p:custDataLst>
          </p:nvPr>
        </p:nvPicPr>
        <p:blipFill>
          <a:blip r:embed="rId16"/>
          <a:stretch>
            <a:fillRect/>
          </a:stretch>
        </p:blipFill>
        <p:spPr>
          <a:xfrm>
            <a:off x="3708875" y="1708625"/>
            <a:ext cx="1726250" cy="1726250"/>
          </a:xfrm>
          <a:prstGeom prst="rect">
            <a:avLst/>
          </a:prstGeom>
        </p:spPr>
      </p:pic>
      <p:pic>
        <p:nvPicPr>
          <p:cNvPr id="13" name="Image 1" descr="preencoded.png"/>
          <p:cNvPicPr>
            <a:picLocks noChangeAspect="1"/>
          </p:cNvPicPr>
          <p:nvPr>
            <p:custDataLst>
              <p:tags r:id="rId10"/>
            </p:custDataLst>
          </p:nvPr>
        </p:nvPicPr>
        <p:blipFill>
          <a:blip r:embed="rId17">
            <a:alphaModFix amt="30000"/>
          </a:blip>
          <a:stretch>
            <a:fillRect/>
          </a:stretch>
        </p:blipFill>
        <p:spPr>
          <a:xfrm>
            <a:off x="3708875" y="1708625"/>
            <a:ext cx="1726250" cy="1726250"/>
          </a:xfrm>
          <a:prstGeom prst="rect">
            <a:avLst/>
          </a:prstGeom>
        </p:spPr>
      </p:pic>
      <p:pic>
        <p:nvPicPr>
          <p:cNvPr id="14" name="Image 2" descr="preencoded.png"/>
          <p:cNvPicPr>
            <a:picLocks noChangeAspect="1"/>
          </p:cNvPicPr>
          <p:nvPr>
            <p:custDataLst>
              <p:tags r:id="rId11"/>
            </p:custDataLst>
          </p:nvPr>
        </p:nvPicPr>
        <p:blipFill>
          <a:blip r:embed="rId18"/>
          <a:stretch>
            <a:fillRect/>
          </a:stretch>
        </p:blipFill>
        <p:spPr>
          <a:xfrm>
            <a:off x="3708875" y="1708625"/>
            <a:ext cx="1726250" cy="1726250"/>
          </a:xfrm>
          <a:prstGeom prst="rect">
            <a:avLst/>
          </a:prstGeom>
        </p:spPr>
      </p:pic>
      <p:pic>
        <p:nvPicPr>
          <p:cNvPr id="15" name="Image 3" descr="preencoded.png"/>
          <p:cNvPicPr>
            <a:picLocks noChangeAspect="1"/>
          </p:cNvPicPr>
          <p:nvPr>
            <p:custDataLst>
              <p:tags r:id="rId12"/>
            </p:custDataLst>
          </p:nvPr>
        </p:nvPicPr>
        <p:blipFill>
          <a:blip r:embed="rId19">
            <a:alphaModFix amt="30000"/>
          </a:blip>
          <a:stretch>
            <a:fillRect/>
          </a:stretch>
        </p:blipFill>
        <p:spPr>
          <a:xfrm>
            <a:off x="3708875" y="1708625"/>
            <a:ext cx="1726250" cy="172625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19">
            <a:lum/>
          </a:blip>
          <a:srcRect/>
          <a:stretch>
            <a:fillRect/>
          </a:stretch>
        </a:blipFill>
        <a:effectLst/>
      </p:bgPr>
    </p:bg>
    <p:spTree>
      <p:nvGrpSpPr>
        <p:cNvPr id="1" name=""/>
        <p:cNvGrpSpPr/>
        <p:nvPr/>
      </p:nvGrpSpPr>
      <p:grpSpPr>
        <a:xfrm>
          <a:off x="0" y="0"/>
          <a:ext cx="0" cy="0"/>
          <a:chOff x="0" y="0"/>
          <a:chExt cx="0" cy="0"/>
        </a:xfrm>
      </p:grpSpPr>
      <p:sp>
        <p:nvSpPr>
          <p:cNvPr id="2" name="Text 0"/>
          <p:cNvSpPr/>
          <p:nvPr/>
        </p:nvSpPr>
        <p:spPr>
          <a:xfrm>
            <a:off x="554859" y="72436"/>
            <a:ext cx="8589141" cy="636365"/>
          </a:xfrm>
          <a:prstGeom prst="rect">
            <a:avLst/>
          </a:prstGeom>
          <a:noFill/>
        </p:spPr>
        <p:txBody>
          <a:bodyPr wrap="square" lIns="95250" tIns="95250" rIns="95250" bIns="95250" rtlCol="0" anchor="t">
            <a:spAutoFit/>
          </a:bodyPr>
          <a:lstStyle/>
          <a:p>
            <a:pPr marL="0" indent="0">
              <a:lnSpc>
                <a:spcPct val="113000"/>
              </a:lnSpc>
              <a:spcBef>
                <a:spcPts val="375"/>
              </a:spcBef>
              <a:buNone/>
            </a:pPr>
            <a:r>
              <a:rPr lang="en-US" sz="2305" b="1" dirty="0">
                <a:solidFill>
                  <a:srgbClr val="065476"/>
                </a:solidFill>
                <a:latin typeface="微软雅黑" panose="020B0503020204020204" pitchFamily="34" charset="-122"/>
                <a:ea typeface="微软雅黑" panose="020B0503020204020204" pitchFamily="34" charset="-122"/>
                <a:cs typeface="微软雅黑" panose="020B0503020204020204" pitchFamily="34" charset="-120"/>
              </a:rPr>
              <a:t>数据源整合与处理</a:t>
            </a:r>
            <a:endParaRPr lang="en-US" sz="1440" dirty="0"/>
          </a:p>
        </p:txBody>
      </p:sp>
      <p:sp>
        <p:nvSpPr>
          <p:cNvPr id="3" name="Shape 1"/>
          <p:cNvSpPr/>
          <p:nvPr/>
        </p:nvSpPr>
        <p:spPr>
          <a:xfrm>
            <a:off x="259876" y="279031"/>
            <a:ext cx="224747" cy="224747"/>
          </a:xfrm>
          <a:custGeom>
            <a:avLst/>
            <a:gdLst/>
            <a:ahLst/>
            <a:cxnLst/>
            <a:rect l="l" t="t" r="r" b="b"/>
            <a:pathLst>
              <a:path w="224747" h="224747">
                <a:moveTo>
                  <a:pt x="112374" y="0"/>
                </a:moveTo>
                <a:moveTo>
                  <a:pt x="112374" y="0"/>
                </a:moveTo>
                <a:cubicBezTo>
                  <a:pt x="174394" y="0"/>
                  <a:pt x="224747" y="50353"/>
                  <a:pt x="224747" y="112374"/>
                </a:cubicBezTo>
                <a:cubicBezTo>
                  <a:pt x="224747" y="174394"/>
                  <a:pt x="174394" y="224747"/>
                  <a:pt x="112374" y="224747"/>
                </a:cubicBezTo>
                <a:cubicBezTo>
                  <a:pt x="50353" y="224747"/>
                  <a:pt x="0" y="174394"/>
                  <a:pt x="0" y="112374"/>
                </a:cubicBezTo>
                <a:cubicBezTo>
                  <a:pt x="0" y="50353"/>
                  <a:pt x="50353" y="0"/>
                  <a:pt x="112374" y="0"/>
                </a:cubicBezTo>
                <a:close/>
              </a:path>
            </a:pathLst>
          </a:custGeom>
          <a:solidFill>
            <a:srgbClr val="000000">
              <a:alpha val="0"/>
            </a:srgbClr>
          </a:solidFill>
          <a:ln w="38100">
            <a:solidFill>
              <a:srgbClr val="065476"/>
            </a:solidFill>
            <a:prstDash val="solid"/>
          </a:ln>
        </p:spPr>
      </p:sp>
      <p:sp>
        <p:nvSpPr>
          <p:cNvPr id="4" name="Shape 2"/>
          <p:cNvSpPr/>
          <p:nvPr>
            <p:custDataLst>
              <p:tags r:id="rId1"/>
            </p:custDataLst>
          </p:nvPr>
        </p:nvSpPr>
        <p:spPr>
          <a:xfrm>
            <a:off x="906760" y="2929763"/>
            <a:ext cx="3316500" cy="1673251"/>
          </a:xfrm>
          <a:custGeom>
            <a:avLst/>
            <a:gdLst/>
            <a:ahLst/>
            <a:cxnLst/>
            <a:rect l="l" t="t" r="r" b="b"/>
            <a:pathLst>
              <a:path w="3316500" h="1673251">
                <a:moveTo>
                  <a:pt x="0" y="0"/>
                </a:moveTo>
                <a:moveTo>
                  <a:pt x="0" y="0"/>
                </a:moveTo>
                <a:lnTo>
                  <a:pt x="3316500" y="0"/>
                </a:lnTo>
                <a:lnTo>
                  <a:pt x="3316500" y="1673251"/>
                </a:lnTo>
                <a:lnTo>
                  <a:pt x="0" y="1673251"/>
                </a:lnTo>
                <a:close/>
              </a:path>
            </a:pathLst>
          </a:custGeom>
          <a:solidFill>
            <a:srgbClr val="2EB0EA">
              <a:alpha val="10000"/>
            </a:srgbClr>
          </a:solidFill>
        </p:spPr>
      </p:sp>
      <p:sp>
        <p:nvSpPr>
          <p:cNvPr id="5" name="Shape 3"/>
          <p:cNvSpPr/>
          <p:nvPr>
            <p:custDataLst>
              <p:tags r:id="rId2"/>
            </p:custDataLst>
          </p:nvPr>
        </p:nvSpPr>
        <p:spPr>
          <a:xfrm>
            <a:off x="4792641" y="2927458"/>
            <a:ext cx="3316500" cy="1673251"/>
          </a:xfrm>
          <a:custGeom>
            <a:avLst/>
            <a:gdLst/>
            <a:ahLst/>
            <a:cxnLst/>
            <a:rect l="l" t="t" r="r" b="b"/>
            <a:pathLst>
              <a:path w="3316500" h="1673251">
                <a:moveTo>
                  <a:pt x="0" y="0"/>
                </a:moveTo>
                <a:moveTo>
                  <a:pt x="0" y="0"/>
                </a:moveTo>
                <a:lnTo>
                  <a:pt x="3316500" y="0"/>
                </a:lnTo>
                <a:lnTo>
                  <a:pt x="3316500" y="1673251"/>
                </a:lnTo>
                <a:lnTo>
                  <a:pt x="0" y="1673251"/>
                </a:lnTo>
                <a:close/>
              </a:path>
            </a:pathLst>
          </a:custGeom>
          <a:solidFill>
            <a:srgbClr val="10CABA">
              <a:alpha val="10000"/>
            </a:srgbClr>
          </a:solidFill>
        </p:spPr>
      </p:sp>
      <p:sp>
        <p:nvSpPr>
          <p:cNvPr id="6" name="Shape 4"/>
          <p:cNvSpPr/>
          <p:nvPr>
            <p:custDataLst>
              <p:tags r:id="rId3"/>
            </p:custDataLst>
          </p:nvPr>
        </p:nvSpPr>
        <p:spPr>
          <a:xfrm>
            <a:off x="906760" y="992869"/>
            <a:ext cx="3316500" cy="1673251"/>
          </a:xfrm>
          <a:custGeom>
            <a:avLst/>
            <a:gdLst/>
            <a:ahLst/>
            <a:cxnLst/>
            <a:rect l="l" t="t" r="r" b="b"/>
            <a:pathLst>
              <a:path w="3316500" h="1673251">
                <a:moveTo>
                  <a:pt x="0" y="0"/>
                </a:moveTo>
                <a:moveTo>
                  <a:pt x="0" y="0"/>
                </a:moveTo>
                <a:lnTo>
                  <a:pt x="3316500" y="0"/>
                </a:lnTo>
                <a:lnTo>
                  <a:pt x="3316500" y="1673251"/>
                </a:lnTo>
                <a:lnTo>
                  <a:pt x="0" y="1673251"/>
                </a:lnTo>
                <a:close/>
              </a:path>
            </a:pathLst>
          </a:custGeom>
          <a:solidFill>
            <a:srgbClr val="10CABA">
              <a:alpha val="10000"/>
            </a:srgbClr>
          </a:solidFill>
        </p:spPr>
      </p:sp>
      <p:sp>
        <p:nvSpPr>
          <p:cNvPr id="7" name="Shape 5"/>
          <p:cNvSpPr/>
          <p:nvPr>
            <p:custDataLst>
              <p:tags r:id="rId4"/>
            </p:custDataLst>
          </p:nvPr>
        </p:nvSpPr>
        <p:spPr>
          <a:xfrm rot="-8100000">
            <a:off x="4058668" y="1664903"/>
            <a:ext cx="329184" cy="329184"/>
          </a:xfrm>
          <a:custGeom>
            <a:avLst/>
            <a:gdLst/>
            <a:ahLst/>
            <a:cxnLst/>
            <a:rect l="l" t="t" r="r" b="b"/>
            <a:pathLst>
              <a:path w="329184" h="329184">
                <a:moveTo>
                  <a:pt x="0" y="0"/>
                </a:moveTo>
                <a:moveTo>
                  <a:pt x="0" y="0"/>
                </a:moveTo>
                <a:lnTo>
                  <a:pt x="0" y="329184"/>
                </a:lnTo>
                <a:lnTo>
                  <a:pt x="329184" y="329184"/>
                </a:lnTo>
                <a:close/>
              </a:path>
            </a:pathLst>
          </a:custGeom>
          <a:solidFill>
            <a:srgbClr val="10CABA">
              <a:alpha val="10000"/>
            </a:srgbClr>
          </a:solidFill>
        </p:spPr>
      </p:sp>
      <p:sp>
        <p:nvSpPr>
          <p:cNvPr id="8" name="Shape 6"/>
          <p:cNvSpPr/>
          <p:nvPr>
            <p:custDataLst>
              <p:tags r:id="rId5"/>
            </p:custDataLst>
          </p:nvPr>
        </p:nvSpPr>
        <p:spPr>
          <a:xfrm>
            <a:off x="4792641" y="992869"/>
            <a:ext cx="3316500" cy="1673251"/>
          </a:xfrm>
          <a:custGeom>
            <a:avLst/>
            <a:gdLst/>
            <a:ahLst/>
            <a:cxnLst/>
            <a:rect l="l" t="t" r="r" b="b"/>
            <a:pathLst>
              <a:path w="3316500" h="1673251">
                <a:moveTo>
                  <a:pt x="0" y="0"/>
                </a:moveTo>
                <a:moveTo>
                  <a:pt x="0" y="0"/>
                </a:moveTo>
                <a:lnTo>
                  <a:pt x="3316500" y="0"/>
                </a:lnTo>
                <a:lnTo>
                  <a:pt x="3316500" y="1673251"/>
                </a:lnTo>
                <a:lnTo>
                  <a:pt x="0" y="1673251"/>
                </a:lnTo>
                <a:close/>
              </a:path>
            </a:pathLst>
          </a:custGeom>
          <a:solidFill>
            <a:srgbClr val="2EB0EA">
              <a:alpha val="10000"/>
            </a:srgbClr>
          </a:solidFill>
        </p:spPr>
      </p:sp>
      <p:sp>
        <p:nvSpPr>
          <p:cNvPr id="9" name="Shape 7"/>
          <p:cNvSpPr/>
          <p:nvPr>
            <p:custDataLst>
              <p:tags r:id="rId6"/>
            </p:custDataLst>
          </p:nvPr>
        </p:nvSpPr>
        <p:spPr>
          <a:xfrm rot="-8100000">
            <a:off x="7944549" y="1664903"/>
            <a:ext cx="329184" cy="329184"/>
          </a:xfrm>
          <a:custGeom>
            <a:avLst/>
            <a:gdLst/>
            <a:ahLst/>
            <a:cxnLst/>
            <a:rect l="l" t="t" r="r" b="b"/>
            <a:pathLst>
              <a:path w="329184" h="329184">
                <a:moveTo>
                  <a:pt x="0" y="0"/>
                </a:moveTo>
                <a:moveTo>
                  <a:pt x="0" y="0"/>
                </a:moveTo>
                <a:lnTo>
                  <a:pt x="0" y="329184"/>
                </a:lnTo>
                <a:lnTo>
                  <a:pt x="329184" y="329184"/>
                </a:lnTo>
                <a:close/>
              </a:path>
            </a:pathLst>
          </a:custGeom>
          <a:solidFill>
            <a:srgbClr val="2EB0EA">
              <a:alpha val="10000"/>
            </a:srgbClr>
          </a:solidFill>
        </p:spPr>
      </p:sp>
      <p:sp>
        <p:nvSpPr>
          <p:cNvPr id="10" name="Shape 8"/>
          <p:cNvSpPr/>
          <p:nvPr>
            <p:custDataLst>
              <p:tags r:id="rId7"/>
            </p:custDataLst>
          </p:nvPr>
        </p:nvSpPr>
        <p:spPr>
          <a:xfrm rot="-8100000">
            <a:off x="4058668" y="3542411"/>
            <a:ext cx="329184" cy="329184"/>
          </a:xfrm>
          <a:custGeom>
            <a:avLst/>
            <a:gdLst/>
            <a:ahLst/>
            <a:cxnLst/>
            <a:rect l="l" t="t" r="r" b="b"/>
            <a:pathLst>
              <a:path w="329184" h="329184">
                <a:moveTo>
                  <a:pt x="0" y="0"/>
                </a:moveTo>
                <a:moveTo>
                  <a:pt x="0" y="0"/>
                </a:moveTo>
                <a:lnTo>
                  <a:pt x="0" y="329184"/>
                </a:lnTo>
                <a:lnTo>
                  <a:pt x="329184" y="329184"/>
                </a:lnTo>
                <a:close/>
              </a:path>
            </a:pathLst>
          </a:custGeom>
          <a:solidFill>
            <a:srgbClr val="2EB0EA">
              <a:alpha val="10000"/>
            </a:srgbClr>
          </a:solidFill>
        </p:spPr>
      </p:sp>
      <p:sp>
        <p:nvSpPr>
          <p:cNvPr id="11" name="Shape 9"/>
          <p:cNvSpPr/>
          <p:nvPr>
            <p:custDataLst>
              <p:tags r:id="rId8"/>
            </p:custDataLst>
          </p:nvPr>
        </p:nvSpPr>
        <p:spPr>
          <a:xfrm rot="-8100000">
            <a:off x="7944549" y="3601796"/>
            <a:ext cx="329184" cy="329184"/>
          </a:xfrm>
          <a:custGeom>
            <a:avLst/>
            <a:gdLst/>
            <a:ahLst/>
            <a:cxnLst/>
            <a:rect l="l" t="t" r="r" b="b"/>
            <a:pathLst>
              <a:path w="329184" h="329184">
                <a:moveTo>
                  <a:pt x="0" y="0"/>
                </a:moveTo>
                <a:moveTo>
                  <a:pt x="0" y="0"/>
                </a:moveTo>
                <a:lnTo>
                  <a:pt x="0" y="329184"/>
                </a:lnTo>
                <a:lnTo>
                  <a:pt x="329184" y="329184"/>
                </a:lnTo>
                <a:close/>
              </a:path>
            </a:pathLst>
          </a:custGeom>
          <a:solidFill>
            <a:srgbClr val="10CABA">
              <a:alpha val="10000"/>
            </a:srgbClr>
          </a:solidFill>
        </p:spPr>
      </p:sp>
      <p:sp>
        <p:nvSpPr>
          <p:cNvPr id="12" name="Text 10"/>
          <p:cNvSpPr/>
          <p:nvPr>
            <p:custDataLst>
              <p:tags r:id="rId9"/>
            </p:custDataLst>
          </p:nvPr>
        </p:nvSpPr>
        <p:spPr>
          <a:xfrm>
            <a:off x="1007177" y="1057558"/>
            <a:ext cx="3017520" cy="512064"/>
          </a:xfrm>
          <a:prstGeom prst="rect">
            <a:avLst/>
          </a:prstGeom>
          <a:noFill/>
        </p:spPr>
        <p:txBody>
          <a:bodyPr wrap="square" lIns="95250" tIns="95250" rIns="95250" bIns="95250" rtlCol="0" anchor="t">
            <a:spAutoFit/>
          </a:bodyPr>
          <a:lstStyle/>
          <a:p>
            <a:pPr marL="0" indent="0">
              <a:lnSpc>
                <a:spcPct val="113000"/>
              </a:lnSpc>
              <a:spcBef>
                <a:spcPts val="375"/>
              </a:spcBef>
              <a:buNone/>
            </a:pPr>
            <a:r>
              <a:rPr lang="en-US" sz="1730" b="1" dirty="0">
                <a:solidFill>
                  <a:srgbClr val="10CABA"/>
                </a:solidFill>
                <a:latin typeface="微软雅黑" panose="020B0503020204020204" pitchFamily="34" charset="-122"/>
                <a:ea typeface="微软雅黑" panose="020B0503020204020204" pitchFamily="34" charset="-122"/>
                <a:cs typeface="微软雅黑" panose="020B0503020204020204" pitchFamily="34" charset="-120"/>
              </a:rPr>
              <a:t>数据源选择</a:t>
            </a:r>
            <a:endParaRPr lang="en-US" sz="1440" dirty="0"/>
          </a:p>
        </p:txBody>
      </p:sp>
      <p:sp>
        <p:nvSpPr>
          <p:cNvPr id="13" name="Text 11"/>
          <p:cNvSpPr/>
          <p:nvPr>
            <p:custDataLst>
              <p:tags r:id="rId10"/>
            </p:custDataLst>
          </p:nvPr>
        </p:nvSpPr>
        <p:spPr>
          <a:xfrm>
            <a:off x="1007511" y="1421957"/>
            <a:ext cx="3017520" cy="897890"/>
          </a:xfrm>
          <a:prstGeom prst="rect">
            <a:avLst/>
          </a:prstGeom>
          <a:noFill/>
        </p:spPr>
        <p:txBody>
          <a:bodyPr wrap="square" lIns="95250" tIns="95250" rIns="95250" bIns="95250" rtlCol="0" anchor="t">
            <a:spAutoFit/>
          </a:bodyPr>
          <a:lstStyle/>
          <a:p>
            <a:pPr marL="0" indent="0" algn="l">
              <a:lnSpc>
                <a:spcPct val="100000"/>
              </a:lnSpc>
              <a:buNone/>
            </a:pPr>
            <a:r>
              <a:rPr lang="en-US" sz="1150" dirty="0">
                <a:solidFill>
                  <a:srgbClr val="00070F"/>
                </a:solidFill>
                <a:latin typeface="微软雅黑" panose="020B0503020204020204" pitchFamily="34" charset="-122"/>
                <a:ea typeface="微软雅黑" panose="020B0503020204020204" pitchFamily="34" charset="-122"/>
                <a:cs typeface="微软雅黑" panose="020B0503020204020204" pitchFamily="34" charset="-120"/>
              </a:rPr>
              <a:t>数据源选择是数据分析的第一步，需要根据具体的分析目标和需求来确定。</a:t>
            </a:r>
            <a:r>
              <a:rPr lang="zh-CN" altLang="en-US" sz="1150" dirty="0">
                <a:solidFill>
                  <a:srgbClr val="00070F"/>
                </a:solidFill>
                <a:latin typeface="微软雅黑" panose="020B0503020204020204" pitchFamily="34" charset="-122"/>
                <a:ea typeface="微软雅黑" panose="020B0503020204020204" pitchFamily="34" charset="-122"/>
                <a:cs typeface="微软雅黑" panose="020B0503020204020204" pitchFamily="34" charset="-120"/>
              </a:rPr>
              <a:t>我们选择比赛提供的数据集</a:t>
            </a:r>
            <a:r>
              <a:rPr lang="en-US" altLang="zh-CN" sz="1150" dirty="0">
                <a:solidFill>
                  <a:srgbClr val="00070F"/>
                </a:solidFill>
                <a:latin typeface="微软雅黑" panose="020B0503020204020204" pitchFamily="34" charset="-122"/>
                <a:ea typeface="微软雅黑" panose="020B0503020204020204" pitchFamily="34" charset="-122"/>
                <a:cs typeface="微软雅黑" panose="020B0503020204020204" pitchFamily="34" charset="-120"/>
              </a:rPr>
              <a:t>log_2020_01</a:t>
            </a:r>
            <a:r>
              <a:rPr lang="zh-CN" altLang="en-US" sz="1150" dirty="0">
                <a:solidFill>
                  <a:srgbClr val="00070F"/>
                </a:solidFill>
                <a:latin typeface="微软雅黑" panose="020B0503020204020204" pitchFamily="34" charset="-122"/>
                <a:ea typeface="微软雅黑" panose="020B0503020204020204" pitchFamily="34" charset="-122"/>
                <a:cs typeface="微软雅黑" panose="020B0503020204020204" pitchFamily="34" charset="-120"/>
              </a:rPr>
              <a:t>以及</a:t>
            </a:r>
            <a:r>
              <a:rPr lang="en-US" altLang="zh-CN" sz="1150" dirty="0">
                <a:solidFill>
                  <a:srgbClr val="00070F"/>
                </a:solidFill>
                <a:latin typeface="微软雅黑" panose="020B0503020204020204" pitchFamily="34" charset="-122"/>
                <a:ea typeface="微软雅黑" panose="020B0503020204020204" pitchFamily="34" charset="-122"/>
                <a:cs typeface="微软雅黑" panose="020B0503020204020204" pitchFamily="34" charset="-120"/>
              </a:rPr>
              <a:t>top_300_metrics</a:t>
            </a:r>
            <a:r>
              <a:rPr lang="zh-CN" altLang="en-US" sz="1150" dirty="0">
                <a:solidFill>
                  <a:srgbClr val="00070F"/>
                </a:solidFill>
                <a:latin typeface="微软雅黑" panose="020B0503020204020204" pitchFamily="34" charset="-122"/>
                <a:ea typeface="微软雅黑" panose="020B0503020204020204" pitchFamily="34" charset="-122"/>
                <a:cs typeface="微软雅黑" panose="020B0503020204020204" pitchFamily="34" charset="-120"/>
              </a:rPr>
              <a:t>进行综合分析</a:t>
            </a:r>
          </a:p>
        </p:txBody>
      </p:sp>
      <p:sp>
        <p:nvSpPr>
          <p:cNvPr id="14" name="Text 12"/>
          <p:cNvSpPr/>
          <p:nvPr>
            <p:custDataLst>
              <p:tags r:id="rId11"/>
            </p:custDataLst>
          </p:nvPr>
        </p:nvSpPr>
        <p:spPr>
          <a:xfrm>
            <a:off x="4893353" y="1057558"/>
            <a:ext cx="3017520" cy="512064"/>
          </a:xfrm>
          <a:prstGeom prst="rect">
            <a:avLst/>
          </a:prstGeom>
          <a:noFill/>
        </p:spPr>
        <p:txBody>
          <a:bodyPr wrap="square" lIns="95250" tIns="95250" rIns="95250" bIns="95250" rtlCol="0" anchor="t">
            <a:spAutoFit/>
          </a:bodyPr>
          <a:lstStyle/>
          <a:p>
            <a:pPr marL="0" indent="0">
              <a:lnSpc>
                <a:spcPct val="113000"/>
              </a:lnSpc>
              <a:spcBef>
                <a:spcPts val="375"/>
              </a:spcBef>
              <a:buNone/>
            </a:pPr>
            <a:r>
              <a:rPr lang="en-US" sz="1730" b="1" dirty="0">
                <a:solidFill>
                  <a:srgbClr val="2EB0EA"/>
                </a:solidFill>
                <a:latin typeface="微软雅黑" panose="020B0503020204020204" pitchFamily="34" charset="-122"/>
                <a:ea typeface="微软雅黑" panose="020B0503020204020204" pitchFamily="34" charset="-122"/>
                <a:cs typeface="微软雅黑" panose="020B0503020204020204" pitchFamily="34" charset="-120"/>
              </a:rPr>
              <a:t>数据清洗与预处理</a:t>
            </a:r>
            <a:endParaRPr lang="en-US" sz="1440" dirty="0"/>
          </a:p>
        </p:txBody>
      </p:sp>
      <p:sp>
        <p:nvSpPr>
          <p:cNvPr id="15" name="Text 13"/>
          <p:cNvSpPr/>
          <p:nvPr>
            <p:custDataLst>
              <p:tags r:id="rId12"/>
            </p:custDataLst>
          </p:nvPr>
        </p:nvSpPr>
        <p:spPr>
          <a:xfrm>
            <a:off x="4893237" y="1421266"/>
            <a:ext cx="3017520" cy="1060704"/>
          </a:xfrm>
          <a:prstGeom prst="rect">
            <a:avLst/>
          </a:prstGeom>
          <a:noFill/>
        </p:spPr>
        <p:txBody>
          <a:bodyPr wrap="square" lIns="95250" tIns="95250" rIns="95250" bIns="95250" rtlCol="0" anchor="t">
            <a:spAutoFit/>
          </a:bodyPr>
          <a:lstStyle/>
          <a:p>
            <a:pPr marL="0" indent="0" algn="just">
              <a:lnSpc>
                <a:spcPct val="100000"/>
              </a:lnSpc>
              <a:buNone/>
            </a:pPr>
            <a:r>
              <a:rPr lang="en-US" sz="1150" dirty="0">
                <a:solidFill>
                  <a:srgbClr val="00070F"/>
                </a:solidFill>
                <a:latin typeface="微软雅黑" panose="020B0503020204020204" pitchFamily="34" charset="-122"/>
                <a:ea typeface="微软雅黑" panose="020B0503020204020204" pitchFamily="34" charset="-122"/>
                <a:cs typeface="微软雅黑" panose="020B0503020204020204" pitchFamily="34" charset="-120"/>
              </a:rPr>
              <a:t>数据清洗与预处理是确保数据质量和一致性的重要环节。通过去除重复值、处理缺失值、纠正错误和格式化数据，使数据更适合后续的分析和可视化。</a:t>
            </a:r>
            <a:endParaRPr lang="en-US" sz="1440" dirty="0"/>
          </a:p>
        </p:txBody>
      </p:sp>
      <p:sp>
        <p:nvSpPr>
          <p:cNvPr id="16" name="Text 14"/>
          <p:cNvSpPr/>
          <p:nvPr>
            <p:custDataLst>
              <p:tags r:id="rId13"/>
            </p:custDataLst>
          </p:nvPr>
        </p:nvSpPr>
        <p:spPr>
          <a:xfrm>
            <a:off x="1007511" y="2994879"/>
            <a:ext cx="3017520" cy="512064"/>
          </a:xfrm>
          <a:prstGeom prst="rect">
            <a:avLst/>
          </a:prstGeom>
          <a:noFill/>
        </p:spPr>
        <p:txBody>
          <a:bodyPr wrap="square" lIns="95250" tIns="95250" rIns="95250" bIns="95250" rtlCol="0" anchor="t">
            <a:spAutoFit/>
          </a:bodyPr>
          <a:lstStyle/>
          <a:p>
            <a:pPr marL="0" indent="0">
              <a:lnSpc>
                <a:spcPct val="113000"/>
              </a:lnSpc>
              <a:spcBef>
                <a:spcPts val="375"/>
              </a:spcBef>
              <a:buNone/>
            </a:pPr>
            <a:r>
              <a:rPr lang="en-US" sz="1730" b="1" dirty="0">
                <a:solidFill>
                  <a:srgbClr val="2EB0EA"/>
                </a:solidFill>
                <a:latin typeface="微软雅黑" panose="020B0503020204020204" pitchFamily="34" charset="-122"/>
                <a:ea typeface="微软雅黑" panose="020B0503020204020204" pitchFamily="34" charset="-122"/>
                <a:cs typeface="微软雅黑" panose="020B0503020204020204" pitchFamily="34" charset="-120"/>
              </a:rPr>
              <a:t>数据转换与归一化</a:t>
            </a:r>
            <a:endParaRPr lang="en-US" sz="1440" dirty="0"/>
          </a:p>
        </p:txBody>
      </p:sp>
      <p:sp>
        <p:nvSpPr>
          <p:cNvPr id="17" name="Text 15"/>
          <p:cNvSpPr/>
          <p:nvPr>
            <p:custDataLst>
              <p:tags r:id="rId14"/>
            </p:custDataLst>
          </p:nvPr>
        </p:nvSpPr>
        <p:spPr>
          <a:xfrm>
            <a:off x="1007177" y="3358422"/>
            <a:ext cx="3017520" cy="1060704"/>
          </a:xfrm>
          <a:prstGeom prst="rect">
            <a:avLst/>
          </a:prstGeom>
          <a:noFill/>
        </p:spPr>
        <p:txBody>
          <a:bodyPr wrap="square" lIns="95250" tIns="95250" rIns="95250" bIns="95250" rtlCol="0" anchor="t">
            <a:spAutoFit/>
          </a:bodyPr>
          <a:lstStyle/>
          <a:p>
            <a:pPr marL="0" indent="0" algn="just">
              <a:lnSpc>
                <a:spcPct val="100000"/>
              </a:lnSpc>
              <a:buNone/>
            </a:pPr>
            <a:r>
              <a:rPr lang="en-US" sz="1150" dirty="0">
                <a:solidFill>
                  <a:srgbClr val="00070F"/>
                </a:solidFill>
                <a:latin typeface="微软雅黑" panose="020B0503020204020204" pitchFamily="34" charset="-122"/>
                <a:ea typeface="微软雅黑" panose="020B0503020204020204" pitchFamily="34" charset="-122"/>
                <a:cs typeface="微软雅黑" panose="020B0503020204020204" pitchFamily="34" charset="-120"/>
              </a:rPr>
              <a:t>数据转换与归一化是将不同类型的数据转换为统一格式，以便于分析和可视化。常见操作包括对数值型数据的归一化处理，以及文本数据的词频统计等。</a:t>
            </a:r>
            <a:endParaRPr lang="en-US" sz="1440" dirty="0"/>
          </a:p>
        </p:txBody>
      </p:sp>
      <p:sp>
        <p:nvSpPr>
          <p:cNvPr id="18" name="Text 16"/>
          <p:cNvSpPr/>
          <p:nvPr>
            <p:custDataLst>
              <p:tags r:id="rId15"/>
            </p:custDataLst>
          </p:nvPr>
        </p:nvSpPr>
        <p:spPr>
          <a:xfrm>
            <a:off x="4893353" y="2989622"/>
            <a:ext cx="3017520" cy="512064"/>
          </a:xfrm>
          <a:prstGeom prst="rect">
            <a:avLst/>
          </a:prstGeom>
          <a:noFill/>
        </p:spPr>
        <p:txBody>
          <a:bodyPr wrap="square" lIns="95250" tIns="95250" rIns="95250" bIns="95250" rtlCol="0" anchor="t">
            <a:spAutoFit/>
          </a:bodyPr>
          <a:lstStyle/>
          <a:p>
            <a:pPr marL="0" indent="0">
              <a:lnSpc>
                <a:spcPct val="113000"/>
              </a:lnSpc>
              <a:spcBef>
                <a:spcPts val="375"/>
              </a:spcBef>
              <a:buNone/>
            </a:pPr>
            <a:r>
              <a:rPr lang="en-US" sz="1730" b="1" dirty="0">
                <a:solidFill>
                  <a:srgbClr val="10CABA"/>
                </a:solidFill>
                <a:latin typeface="微软雅黑" panose="020B0503020204020204" pitchFamily="34" charset="-122"/>
                <a:ea typeface="微软雅黑" panose="020B0503020204020204" pitchFamily="34" charset="-122"/>
                <a:cs typeface="微软雅黑" panose="020B0503020204020204" pitchFamily="34" charset="-120"/>
              </a:rPr>
              <a:t>数据整合与存储</a:t>
            </a:r>
            <a:endParaRPr lang="en-US" sz="1440" dirty="0"/>
          </a:p>
        </p:txBody>
      </p:sp>
      <p:sp>
        <p:nvSpPr>
          <p:cNvPr id="19" name="Text 17"/>
          <p:cNvSpPr/>
          <p:nvPr>
            <p:custDataLst>
              <p:tags r:id="rId16"/>
            </p:custDataLst>
          </p:nvPr>
        </p:nvSpPr>
        <p:spPr>
          <a:xfrm>
            <a:off x="4893098" y="3363680"/>
            <a:ext cx="3017520" cy="1060704"/>
          </a:xfrm>
          <a:prstGeom prst="rect">
            <a:avLst/>
          </a:prstGeom>
          <a:noFill/>
        </p:spPr>
        <p:txBody>
          <a:bodyPr wrap="square" lIns="95250" tIns="95250" rIns="95250" bIns="95250" rtlCol="0" anchor="t">
            <a:spAutoFit/>
          </a:bodyPr>
          <a:lstStyle/>
          <a:p>
            <a:pPr marL="0" indent="0" algn="just">
              <a:lnSpc>
                <a:spcPct val="100000"/>
              </a:lnSpc>
              <a:buNone/>
            </a:pPr>
            <a:r>
              <a:rPr lang="en-US" sz="1150" dirty="0">
                <a:solidFill>
                  <a:srgbClr val="00070F"/>
                </a:solidFill>
                <a:latin typeface="微软雅黑" panose="020B0503020204020204" pitchFamily="34" charset="-122"/>
                <a:ea typeface="微软雅黑" panose="020B0503020204020204" pitchFamily="34" charset="-122"/>
                <a:cs typeface="微软雅黑" panose="020B0503020204020204" pitchFamily="34" charset="-120"/>
              </a:rPr>
              <a:t>数据整合与存储是将来自不同数据源的数据汇总到一个统一的平台中，便于后续的分析和可视化。采用分布式数据库和大数据技术可以有效提升数据整合和存储的效率。</a:t>
            </a:r>
            <a:endParaRPr lang="en-US" sz="144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ext 0"/>
          <p:cNvSpPr/>
          <p:nvPr/>
        </p:nvSpPr>
        <p:spPr>
          <a:xfrm>
            <a:off x="554859" y="72436"/>
            <a:ext cx="8589141" cy="636365"/>
          </a:xfrm>
          <a:prstGeom prst="rect">
            <a:avLst/>
          </a:prstGeom>
          <a:noFill/>
        </p:spPr>
        <p:txBody>
          <a:bodyPr wrap="square" lIns="95250" tIns="95250" rIns="95250" bIns="95250" rtlCol="0" anchor="t">
            <a:spAutoFit/>
          </a:bodyPr>
          <a:lstStyle/>
          <a:p>
            <a:pPr marL="0" indent="0">
              <a:lnSpc>
                <a:spcPct val="113000"/>
              </a:lnSpc>
              <a:spcBef>
                <a:spcPts val="375"/>
              </a:spcBef>
              <a:buNone/>
            </a:pPr>
            <a:r>
              <a:rPr lang="en-US" sz="2305" b="1" dirty="0">
                <a:solidFill>
                  <a:srgbClr val="065476"/>
                </a:solidFill>
                <a:latin typeface="微软雅黑" panose="020B0503020204020204" pitchFamily="34" charset="-122"/>
                <a:ea typeface="微软雅黑" panose="020B0503020204020204" pitchFamily="34" charset="-122"/>
                <a:cs typeface="微软雅黑" panose="020B0503020204020204" pitchFamily="34" charset="-120"/>
              </a:rPr>
              <a:t>交互设计与用户体验优化</a:t>
            </a:r>
            <a:endParaRPr lang="en-US" sz="1440" dirty="0"/>
          </a:p>
        </p:txBody>
      </p:sp>
      <p:sp>
        <p:nvSpPr>
          <p:cNvPr id="3" name="Shape 1"/>
          <p:cNvSpPr/>
          <p:nvPr/>
        </p:nvSpPr>
        <p:spPr>
          <a:xfrm>
            <a:off x="259876" y="279031"/>
            <a:ext cx="224747" cy="224747"/>
          </a:xfrm>
          <a:custGeom>
            <a:avLst/>
            <a:gdLst/>
            <a:ahLst/>
            <a:cxnLst/>
            <a:rect l="l" t="t" r="r" b="b"/>
            <a:pathLst>
              <a:path w="224747" h="224747">
                <a:moveTo>
                  <a:pt x="112374" y="0"/>
                </a:moveTo>
                <a:moveTo>
                  <a:pt x="112374" y="0"/>
                </a:moveTo>
                <a:cubicBezTo>
                  <a:pt x="174394" y="0"/>
                  <a:pt x="224747" y="50353"/>
                  <a:pt x="224747" y="112374"/>
                </a:cubicBezTo>
                <a:cubicBezTo>
                  <a:pt x="224747" y="174394"/>
                  <a:pt x="174394" y="224747"/>
                  <a:pt x="112374" y="224747"/>
                </a:cubicBezTo>
                <a:cubicBezTo>
                  <a:pt x="50353" y="224747"/>
                  <a:pt x="0" y="174394"/>
                  <a:pt x="0" y="112374"/>
                </a:cubicBezTo>
                <a:cubicBezTo>
                  <a:pt x="0" y="50353"/>
                  <a:pt x="50353" y="0"/>
                  <a:pt x="112374" y="0"/>
                </a:cubicBezTo>
                <a:close/>
              </a:path>
            </a:pathLst>
          </a:custGeom>
          <a:solidFill>
            <a:srgbClr val="000000">
              <a:alpha val="0"/>
            </a:srgbClr>
          </a:solidFill>
          <a:ln w="38100">
            <a:solidFill>
              <a:srgbClr val="065476"/>
            </a:solidFill>
            <a:prstDash val="solid"/>
          </a:ln>
        </p:spPr>
      </p:sp>
      <p:pic>
        <p:nvPicPr>
          <p:cNvPr id="4" name="Image 0" descr="https://sgw-dx.xf-yun.com/api/v1/sparkdesk/_17336366651704a7f0ec8e63e4ae5bb8a3a2df54f9006.jpg?authorization=c2ltcGxlLWp3dCBhaz1zcGFya2Rlc2s4MDAwMDAwMDAwMDE7ZXhwPTMzMTA0MzY2NjU7YWxnbz1obWFjLXNoYTI1NjtzaWc9QWJHRnF2S0plUFFza3hHS3hsdWZSOUdTZXFxeHRlR0lSZjEzNG54TDByUT0=&amp;x_location=7YfmxI7B7uKO7jlRxIftd60Ye5D="/>
          <p:cNvPicPr>
            <a:picLocks noChangeAspect="1"/>
          </p:cNvPicPr>
          <p:nvPr>
            <p:custDataLst>
              <p:tags r:id="rId1"/>
            </p:custDataLst>
          </p:nvPr>
        </p:nvPicPr>
        <p:blipFill>
          <a:blip r:embed="rId14"/>
          <a:srcRect l="12547" r="12547"/>
          <a:stretch>
            <a:fillRect/>
          </a:stretch>
        </p:blipFill>
        <p:spPr>
          <a:xfrm>
            <a:off x="3687785" y="1193797"/>
            <a:ext cx="1768431" cy="1326323"/>
          </a:xfrm>
          <a:prstGeom prst="rect">
            <a:avLst/>
          </a:prstGeom>
        </p:spPr>
      </p:pic>
      <p:pic>
        <p:nvPicPr>
          <p:cNvPr id="5" name="Image 1" descr="https://sgw-dx.xf-yun.com/api/v1/sparkdesk/_1733636668093c2c56a42d9d948e7a254db4d6f3360c1.jpg?authorization=c2ltcGxlLWp3dCBhaz1zcGFya2Rlc2s4MDAwMDAwMDAwMDE7ZXhwPTMzMTA0MzY2Njg7YWxnbz1obWFjLXNoYTI1NjtzaWc9Tml6VnBHMjNyc3E5RjN1VVZmaXBLa0YzczB1S05xaFlRNHVkM1RGTS92TT0=&amp;x_location=7YfmxI7B7uKO7jlRxIftd60Ye5D="/>
          <p:cNvPicPr>
            <a:picLocks noChangeAspect="1"/>
          </p:cNvPicPr>
          <p:nvPr>
            <p:custDataLst>
              <p:tags r:id="rId2"/>
            </p:custDataLst>
          </p:nvPr>
        </p:nvPicPr>
        <p:blipFill>
          <a:blip r:embed="rId15"/>
          <a:srcRect l="12547" r="12547"/>
          <a:stretch>
            <a:fillRect/>
          </a:stretch>
        </p:blipFill>
        <p:spPr>
          <a:xfrm>
            <a:off x="3687785" y="2623381"/>
            <a:ext cx="1768431" cy="1326323"/>
          </a:xfrm>
          <a:prstGeom prst="rect">
            <a:avLst/>
          </a:prstGeom>
        </p:spPr>
      </p:pic>
      <p:sp>
        <p:nvSpPr>
          <p:cNvPr id="6" name="Text 2"/>
          <p:cNvSpPr/>
          <p:nvPr>
            <p:custDataLst>
              <p:tags r:id="rId3"/>
            </p:custDataLst>
          </p:nvPr>
        </p:nvSpPr>
        <p:spPr>
          <a:xfrm>
            <a:off x="596714" y="964692"/>
            <a:ext cx="3017520" cy="512064"/>
          </a:xfrm>
          <a:prstGeom prst="rect">
            <a:avLst/>
          </a:prstGeom>
          <a:noFill/>
        </p:spPr>
        <p:txBody>
          <a:bodyPr wrap="square" lIns="95250" tIns="95250" rIns="95250" bIns="95250" rtlCol="0" anchor="t">
            <a:spAutoFit/>
          </a:bodyPr>
          <a:lstStyle/>
          <a:p>
            <a:pPr marL="0" indent="0" algn="r">
              <a:lnSpc>
                <a:spcPct val="113000"/>
              </a:lnSpc>
              <a:spcBef>
                <a:spcPts val="375"/>
              </a:spcBef>
              <a:buNone/>
            </a:pPr>
            <a:r>
              <a:rPr lang="en-US" sz="1730" b="1" dirty="0">
                <a:solidFill>
                  <a:srgbClr val="10CABA"/>
                </a:solidFill>
                <a:latin typeface="微软雅黑" panose="020B0503020204020204" pitchFamily="34" charset="-122"/>
                <a:ea typeface="微软雅黑" panose="020B0503020204020204" pitchFamily="34" charset="-122"/>
                <a:cs typeface="微软雅黑" panose="020B0503020204020204" pitchFamily="34" charset="-120"/>
              </a:rPr>
              <a:t>交互设计原则</a:t>
            </a:r>
            <a:endParaRPr lang="en-US" sz="1440" dirty="0"/>
          </a:p>
        </p:txBody>
      </p:sp>
      <p:sp>
        <p:nvSpPr>
          <p:cNvPr id="7" name="Text 3"/>
          <p:cNvSpPr/>
          <p:nvPr>
            <p:custDataLst>
              <p:tags r:id="rId4"/>
            </p:custDataLst>
          </p:nvPr>
        </p:nvSpPr>
        <p:spPr>
          <a:xfrm>
            <a:off x="642434" y="1359713"/>
            <a:ext cx="2971800" cy="1060704"/>
          </a:xfrm>
          <a:prstGeom prst="rect">
            <a:avLst/>
          </a:prstGeom>
          <a:noFill/>
        </p:spPr>
        <p:txBody>
          <a:bodyPr wrap="square" lIns="95250" tIns="95250" rIns="95250" bIns="95250" rtlCol="0" anchor="t">
            <a:spAutoFit/>
          </a:bodyPr>
          <a:lstStyle/>
          <a:p>
            <a:pPr marL="0" indent="0" algn="l">
              <a:lnSpc>
                <a:spcPct val="100000"/>
              </a:lnSpc>
              <a:buNone/>
            </a:pPr>
            <a:r>
              <a:rPr lang="en-US" sz="1150" dirty="0">
                <a:solidFill>
                  <a:srgbClr val="00070F"/>
                </a:solidFill>
                <a:latin typeface="微软雅黑" panose="020B0503020204020204" pitchFamily="34" charset="-122"/>
                <a:ea typeface="微软雅黑" panose="020B0503020204020204" pitchFamily="34" charset="-122"/>
                <a:cs typeface="微软雅黑" panose="020B0503020204020204" pitchFamily="34" charset="-120"/>
              </a:rPr>
              <a:t>交互设计应遵循简洁性、一致性和反馈及时性的原则。通过减少用户操作步骤、保持视觉和操作的一致性，并提供即时反馈，可以显著提升用户的使用体验和满意度。</a:t>
            </a:r>
            <a:endParaRPr lang="en-US" sz="1440" dirty="0"/>
          </a:p>
        </p:txBody>
      </p:sp>
      <p:sp>
        <p:nvSpPr>
          <p:cNvPr id="8" name="Text 4"/>
          <p:cNvSpPr/>
          <p:nvPr>
            <p:custDataLst>
              <p:tags r:id="rId5"/>
            </p:custDataLst>
          </p:nvPr>
        </p:nvSpPr>
        <p:spPr>
          <a:xfrm>
            <a:off x="5535727" y="964714"/>
            <a:ext cx="3017520" cy="512064"/>
          </a:xfrm>
          <a:prstGeom prst="rect">
            <a:avLst/>
          </a:prstGeom>
          <a:noFill/>
        </p:spPr>
        <p:txBody>
          <a:bodyPr wrap="square" lIns="95250" tIns="95250" rIns="95250" bIns="95250" rtlCol="0" anchor="t">
            <a:spAutoFit/>
          </a:bodyPr>
          <a:lstStyle/>
          <a:p>
            <a:pPr marL="0" indent="0">
              <a:lnSpc>
                <a:spcPct val="113000"/>
              </a:lnSpc>
              <a:spcBef>
                <a:spcPts val="375"/>
              </a:spcBef>
              <a:buNone/>
            </a:pPr>
            <a:r>
              <a:rPr lang="en-US" sz="1730" b="1" dirty="0">
                <a:solidFill>
                  <a:srgbClr val="10CABA"/>
                </a:solidFill>
                <a:latin typeface="微软雅黑" panose="020B0503020204020204" pitchFamily="34" charset="-122"/>
                <a:ea typeface="微软雅黑" panose="020B0503020204020204" pitchFamily="34" charset="-122"/>
                <a:cs typeface="微软雅黑" panose="020B0503020204020204" pitchFamily="34" charset="-120"/>
              </a:rPr>
              <a:t>用户体验测试</a:t>
            </a:r>
            <a:endParaRPr lang="en-US" sz="1440" dirty="0"/>
          </a:p>
        </p:txBody>
      </p:sp>
      <p:sp>
        <p:nvSpPr>
          <p:cNvPr id="9" name="Text 5"/>
          <p:cNvSpPr/>
          <p:nvPr>
            <p:custDataLst>
              <p:tags r:id="rId6"/>
            </p:custDataLst>
          </p:nvPr>
        </p:nvSpPr>
        <p:spPr>
          <a:xfrm>
            <a:off x="5535727" y="1359713"/>
            <a:ext cx="2971800" cy="1060704"/>
          </a:xfrm>
          <a:prstGeom prst="rect">
            <a:avLst/>
          </a:prstGeom>
          <a:noFill/>
        </p:spPr>
        <p:txBody>
          <a:bodyPr wrap="square" lIns="95250" tIns="95250" rIns="95250" bIns="95250" rtlCol="0" anchor="t">
            <a:spAutoFit/>
          </a:bodyPr>
          <a:lstStyle/>
          <a:p>
            <a:pPr marL="0" indent="0" algn="just">
              <a:lnSpc>
                <a:spcPct val="100000"/>
              </a:lnSpc>
              <a:spcBef>
                <a:spcPts val="375"/>
              </a:spcBef>
              <a:buNone/>
            </a:pPr>
            <a:r>
              <a:rPr lang="en-US" sz="1150" dirty="0">
                <a:solidFill>
                  <a:srgbClr val="00070F"/>
                </a:solidFill>
                <a:latin typeface="微软雅黑" panose="020B0503020204020204" pitchFamily="34" charset="-122"/>
                <a:ea typeface="微软雅黑" panose="020B0503020204020204" pitchFamily="34" charset="-122"/>
                <a:cs typeface="微软雅黑" panose="020B0503020204020204" pitchFamily="34" charset="-120"/>
              </a:rPr>
              <a:t>进行用户体验测试是优化交互设计的重要环节。通过邀请真实用户参与测试，收集他们的反馈意见，并据此不断改进设计方案，可以确保最终的交互效果满足用户需求。</a:t>
            </a:r>
            <a:endParaRPr lang="en-US" sz="1440" dirty="0"/>
          </a:p>
        </p:txBody>
      </p:sp>
      <p:sp>
        <p:nvSpPr>
          <p:cNvPr id="10" name="Text 6"/>
          <p:cNvSpPr/>
          <p:nvPr>
            <p:custDataLst>
              <p:tags r:id="rId7"/>
            </p:custDataLst>
          </p:nvPr>
        </p:nvSpPr>
        <p:spPr>
          <a:xfrm>
            <a:off x="596714" y="2748686"/>
            <a:ext cx="3017520" cy="512064"/>
          </a:xfrm>
          <a:prstGeom prst="rect">
            <a:avLst/>
          </a:prstGeom>
          <a:noFill/>
        </p:spPr>
        <p:txBody>
          <a:bodyPr wrap="square" lIns="95250" tIns="95250" rIns="95250" bIns="95250" rtlCol="0" anchor="t">
            <a:spAutoFit/>
          </a:bodyPr>
          <a:lstStyle/>
          <a:p>
            <a:pPr marL="0" indent="0" algn="r">
              <a:lnSpc>
                <a:spcPct val="113000"/>
              </a:lnSpc>
              <a:spcBef>
                <a:spcPts val="375"/>
              </a:spcBef>
              <a:buNone/>
            </a:pPr>
            <a:r>
              <a:rPr lang="en-US" sz="1730" b="1" dirty="0">
                <a:solidFill>
                  <a:srgbClr val="10CABA"/>
                </a:solidFill>
                <a:latin typeface="微软雅黑" panose="020B0503020204020204" pitchFamily="34" charset="-122"/>
                <a:ea typeface="微软雅黑" panose="020B0503020204020204" pitchFamily="34" charset="-122"/>
                <a:cs typeface="微软雅黑" panose="020B0503020204020204" pitchFamily="34" charset="-120"/>
              </a:rPr>
              <a:t>响应式设计</a:t>
            </a:r>
            <a:endParaRPr lang="en-US" sz="1440" dirty="0"/>
          </a:p>
        </p:txBody>
      </p:sp>
      <p:sp>
        <p:nvSpPr>
          <p:cNvPr id="11" name="Text 7"/>
          <p:cNvSpPr/>
          <p:nvPr>
            <p:custDataLst>
              <p:tags r:id="rId8"/>
            </p:custDataLst>
          </p:nvPr>
        </p:nvSpPr>
        <p:spPr>
          <a:xfrm>
            <a:off x="642434" y="3118104"/>
            <a:ext cx="2971800" cy="1060704"/>
          </a:xfrm>
          <a:prstGeom prst="rect">
            <a:avLst/>
          </a:prstGeom>
          <a:noFill/>
        </p:spPr>
        <p:txBody>
          <a:bodyPr wrap="square" lIns="95250" tIns="95250" rIns="95250" bIns="95250" rtlCol="0" anchor="t">
            <a:spAutoFit/>
          </a:bodyPr>
          <a:lstStyle/>
          <a:p>
            <a:pPr marL="0" indent="0" algn="l">
              <a:lnSpc>
                <a:spcPct val="100000"/>
              </a:lnSpc>
              <a:spcBef>
                <a:spcPts val="375"/>
              </a:spcBef>
              <a:buNone/>
            </a:pPr>
            <a:r>
              <a:rPr lang="en-US" sz="1150" dirty="0">
                <a:solidFill>
                  <a:srgbClr val="00070F"/>
                </a:solidFill>
                <a:latin typeface="微软雅黑" panose="020B0503020204020204" pitchFamily="34" charset="-122"/>
                <a:ea typeface="微软雅黑" panose="020B0503020204020204" pitchFamily="34" charset="-122"/>
                <a:cs typeface="微软雅黑" panose="020B0503020204020204" pitchFamily="34" charset="-120"/>
              </a:rPr>
              <a:t>响应式设计使大屏能够适应不同终端设备的屏幕尺寸和分辨率。通过灵活调整布局和元素大小，确保在不同设备上均能提供一致的用户体验，增强用户粘性和使用频率。</a:t>
            </a:r>
            <a:endParaRPr lang="en-US" sz="1440" dirty="0"/>
          </a:p>
        </p:txBody>
      </p:sp>
      <p:sp>
        <p:nvSpPr>
          <p:cNvPr id="12" name="Text 8"/>
          <p:cNvSpPr/>
          <p:nvPr>
            <p:custDataLst>
              <p:tags r:id="rId9"/>
            </p:custDataLst>
          </p:nvPr>
        </p:nvSpPr>
        <p:spPr>
          <a:xfrm>
            <a:off x="5535727" y="2748686"/>
            <a:ext cx="3017520" cy="512064"/>
          </a:xfrm>
          <a:prstGeom prst="rect">
            <a:avLst/>
          </a:prstGeom>
          <a:noFill/>
        </p:spPr>
        <p:txBody>
          <a:bodyPr wrap="square" lIns="95250" tIns="95250" rIns="95250" bIns="95250" rtlCol="0" anchor="t">
            <a:spAutoFit/>
          </a:bodyPr>
          <a:lstStyle/>
          <a:p>
            <a:pPr marL="0" indent="0">
              <a:lnSpc>
                <a:spcPct val="113000"/>
              </a:lnSpc>
              <a:spcBef>
                <a:spcPts val="375"/>
              </a:spcBef>
              <a:buNone/>
            </a:pPr>
            <a:r>
              <a:rPr lang="en-US" sz="1730" b="1" dirty="0">
                <a:solidFill>
                  <a:srgbClr val="10CABA"/>
                </a:solidFill>
                <a:latin typeface="微软雅黑" panose="020B0503020204020204" pitchFamily="34" charset="-122"/>
                <a:ea typeface="微软雅黑" panose="020B0503020204020204" pitchFamily="34" charset="-122"/>
                <a:cs typeface="微软雅黑" panose="020B0503020204020204" pitchFamily="34" charset="-120"/>
              </a:rPr>
              <a:t>数据可视化设计</a:t>
            </a:r>
            <a:endParaRPr lang="en-US" sz="1440" dirty="0"/>
          </a:p>
        </p:txBody>
      </p:sp>
      <p:sp>
        <p:nvSpPr>
          <p:cNvPr id="13" name="Text 9"/>
          <p:cNvSpPr/>
          <p:nvPr>
            <p:custDataLst>
              <p:tags r:id="rId10"/>
            </p:custDataLst>
          </p:nvPr>
        </p:nvSpPr>
        <p:spPr>
          <a:xfrm>
            <a:off x="5535727" y="3118104"/>
            <a:ext cx="2971800" cy="1060704"/>
          </a:xfrm>
          <a:prstGeom prst="rect">
            <a:avLst/>
          </a:prstGeom>
          <a:noFill/>
        </p:spPr>
        <p:txBody>
          <a:bodyPr wrap="square" lIns="95250" tIns="95250" rIns="95250" bIns="95250" rtlCol="0" anchor="t">
            <a:spAutoFit/>
          </a:bodyPr>
          <a:lstStyle/>
          <a:p>
            <a:pPr marL="0" indent="0" algn="just">
              <a:lnSpc>
                <a:spcPct val="100000"/>
              </a:lnSpc>
              <a:spcBef>
                <a:spcPts val="375"/>
              </a:spcBef>
              <a:buNone/>
            </a:pPr>
            <a:r>
              <a:rPr lang="en-US" sz="1150" dirty="0">
                <a:solidFill>
                  <a:srgbClr val="00070F"/>
                </a:solidFill>
                <a:latin typeface="微软雅黑" panose="020B0503020204020204" pitchFamily="34" charset="-122"/>
                <a:ea typeface="微软雅黑" panose="020B0503020204020204" pitchFamily="34" charset="-122"/>
                <a:cs typeface="微软雅黑" panose="020B0503020204020204" pitchFamily="34" charset="-120"/>
              </a:rPr>
              <a:t>数据可视化设计需注重信息的清晰呈现和易读性。选择适合的图表类型和颜色方案，确保数据解读直观易懂，帮助用户快速获取关键信息，提升数据分析的效率和效果。</a:t>
            </a:r>
            <a:endParaRPr lang="en-US" sz="144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ext 0"/>
          <p:cNvSpPr/>
          <p:nvPr/>
        </p:nvSpPr>
        <p:spPr>
          <a:xfrm>
            <a:off x="138248" y="1033772"/>
            <a:ext cx="3275384" cy="2944495"/>
          </a:xfrm>
          <a:prstGeom prst="rect">
            <a:avLst/>
          </a:prstGeom>
          <a:noFill/>
        </p:spPr>
        <p:txBody>
          <a:bodyPr wrap="square" lIns="95250" tIns="95250" rIns="95250" bIns="95250" rtlCol="0" anchor="t">
            <a:spAutoFit/>
          </a:bodyPr>
          <a:lstStyle/>
          <a:p>
            <a:pPr marL="0" indent="0" algn="ctr">
              <a:lnSpc>
                <a:spcPct val="113000"/>
              </a:lnSpc>
              <a:spcBef>
                <a:spcPts val="375"/>
              </a:spcBef>
              <a:buNone/>
            </a:pPr>
            <a:r>
              <a:rPr lang="en-US" sz="15840" b="1" dirty="0">
                <a:solidFill>
                  <a:srgbClr val="2EB0EA"/>
                </a:solidFill>
                <a:latin typeface="Arial" panose="020B0604020202020204" pitchFamily="34" charset="0"/>
                <a:ea typeface="Arial" panose="020B0604020202020204" pitchFamily="34" charset="-122"/>
                <a:cs typeface="Arial" panose="020B0604020202020204" pitchFamily="34" charset="-120"/>
              </a:rPr>
              <a:t>04</a:t>
            </a:r>
            <a:endParaRPr lang="en-US" sz="1440" dirty="0"/>
          </a:p>
        </p:txBody>
      </p:sp>
      <p:sp>
        <p:nvSpPr>
          <p:cNvPr id="3" name="Text 1"/>
          <p:cNvSpPr/>
          <p:nvPr/>
        </p:nvSpPr>
        <p:spPr>
          <a:xfrm>
            <a:off x="3888105" y="1919605"/>
            <a:ext cx="5208905" cy="1526540"/>
          </a:xfrm>
          <a:prstGeom prst="rect">
            <a:avLst/>
          </a:prstGeom>
          <a:noFill/>
        </p:spPr>
        <p:txBody>
          <a:bodyPr wrap="square" lIns="95250" tIns="95250" rIns="95250" bIns="95250" rtlCol="0" anchor="t">
            <a:noAutofit/>
          </a:bodyPr>
          <a:lstStyle/>
          <a:p>
            <a:pPr marL="0" indent="0">
              <a:lnSpc>
                <a:spcPct val="113000"/>
              </a:lnSpc>
              <a:spcBef>
                <a:spcPts val="375"/>
              </a:spcBef>
              <a:buNone/>
            </a:pPr>
            <a:r>
              <a:rPr lang="en-US" sz="432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0"/>
              </a:rPr>
              <a:t>可视化工具</a:t>
            </a:r>
            <a:r>
              <a:rPr lang="zh-CN" altLang="en-US" sz="432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0"/>
              </a:rPr>
              <a:t>的使用</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ext 0"/>
          <p:cNvSpPr/>
          <p:nvPr/>
        </p:nvSpPr>
        <p:spPr>
          <a:xfrm>
            <a:off x="554859" y="72436"/>
            <a:ext cx="8589141" cy="591820"/>
          </a:xfrm>
          <a:prstGeom prst="rect">
            <a:avLst/>
          </a:prstGeom>
          <a:noFill/>
        </p:spPr>
        <p:txBody>
          <a:bodyPr wrap="square" lIns="95250" tIns="95250" rIns="95250" bIns="95250" rtlCol="0" anchor="t">
            <a:spAutoFit/>
          </a:bodyPr>
          <a:lstStyle/>
          <a:p>
            <a:pPr marL="0" indent="0">
              <a:lnSpc>
                <a:spcPct val="113000"/>
              </a:lnSpc>
              <a:spcBef>
                <a:spcPts val="375"/>
              </a:spcBef>
              <a:buNone/>
            </a:pPr>
            <a:r>
              <a:rPr lang="zh-CN" altLang="en-US" sz="2305" b="1" dirty="0">
                <a:solidFill>
                  <a:srgbClr val="065476"/>
                </a:solidFill>
                <a:latin typeface="微软雅黑" panose="020B0503020204020204" pitchFamily="34" charset="-122"/>
                <a:ea typeface="微软雅黑" panose="020B0503020204020204" pitchFamily="34" charset="-122"/>
                <a:cs typeface="微软雅黑" panose="020B0503020204020204" pitchFamily="34" charset="-120"/>
              </a:rPr>
              <a:t>采用可视化工具与技术</a:t>
            </a:r>
          </a:p>
        </p:txBody>
      </p:sp>
      <p:sp>
        <p:nvSpPr>
          <p:cNvPr id="3" name="Shape 1"/>
          <p:cNvSpPr/>
          <p:nvPr/>
        </p:nvSpPr>
        <p:spPr>
          <a:xfrm>
            <a:off x="259876" y="279031"/>
            <a:ext cx="224747" cy="224747"/>
          </a:xfrm>
          <a:custGeom>
            <a:avLst/>
            <a:gdLst/>
            <a:ahLst/>
            <a:cxnLst/>
            <a:rect l="l" t="t" r="r" b="b"/>
            <a:pathLst>
              <a:path w="224747" h="224747">
                <a:moveTo>
                  <a:pt x="112374" y="0"/>
                </a:moveTo>
                <a:moveTo>
                  <a:pt x="112374" y="0"/>
                </a:moveTo>
                <a:cubicBezTo>
                  <a:pt x="174394" y="0"/>
                  <a:pt x="224747" y="50353"/>
                  <a:pt x="224747" y="112374"/>
                </a:cubicBezTo>
                <a:cubicBezTo>
                  <a:pt x="224747" y="174394"/>
                  <a:pt x="174394" y="224747"/>
                  <a:pt x="112374" y="224747"/>
                </a:cubicBezTo>
                <a:cubicBezTo>
                  <a:pt x="50353" y="224747"/>
                  <a:pt x="0" y="174394"/>
                  <a:pt x="0" y="112374"/>
                </a:cubicBezTo>
                <a:cubicBezTo>
                  <a:pt x="0" y="50353"/>
                  <a:pt x="50353" y="0"/>
                  <a:pt x="112374" y="0"/>
                </a:cubicBezTo>
                <a:close/>
              </a:path>
            </a:pathLst>
          </a:custGeom>
          <a:solidFill>
            <a:srgbClr val="000000">
              <a:alpha val="0"/>
            </a:srgbClr>
          </a:solidFill>
          <a:ln w="38100">
            <a:solidFill>
              <a:srgbClr val="065476"/>
            </a:solidFill>
            <a:prstDash val="solid"/>
          </a:ln>
        </p:spPr>
      </p:sp>
      <p:sp>
        <p:nvSpPr>
          <p:cNvPr id="4" name="Shape 2"/>
          <p:cNvSpPr/>
          <p:nvPr/>
        </p:nvSpPr>
        <p:spPr>
          <a:xfrm>
            <a:off x="4347400" y="1901062"/>
            <a:ext cx="449200" cy="242568"/>
          </a:xfrm>
          <a:custGeom>
            <a:avLst/>
            <a:gdLst/>
            <a:ahLst/>
            <a:cxnLst/>
            <a:rect l="l" t="t" r="r" b="b"/>
            <a:pathLst>
              <a:path w="449200" h="242568">
                <a:moveTo>
                  <a:pt x="61807" y="0"/>
                </a:moveTo>
                <a:moveTo>
                  <a:pt x="61807" y="0"/>
                </a:moveTo>
                <a:lnTo>
                  <a:pt x="387393" y="0"/>
                </a:lnTo>
                <a:quadBezTo>
                  <a:pt x="449200" y="0"/>
                  <a:pt x="449200" y="61807"/>
                </a:quadBezTo>
                <a:lnTo>
                  <a:pt x="449200" y="180761"/>
                </a:lnTo>
                <a:quadBezTo>
                  <a:pt x="449200" y="242568"/>
                  <a:pt x="387393" y="242568"/>
                </a:quadBezTo>
                <a:lnTo>
                  <a:pt x="61807" y="242568"/>
                </a:lnTo>
                <a:quadBezTo>
                  <a:pt x="0" y="242568"/>
                  <a:pt x="0" y="180761"/>
                </a:quadBezTo>
                <a:lnTo>
                  <a:pt x="0" y="61807"/>
                </a:lnTo>
                <a:quadBezTo>
                  <a:pt x="0" y="0"/>
                  <a:pt x="61807" y="0"/>
                </a:quadBezTo>
                <a:close/>
              </a:path>
            </a:pathLst>
          </a:custGeom>
          <a:solidFill>
            <a:srgbClr val="10CABA">
              <a:alpha val="20000"/>
            </a:srgbClr>
          </a:solidFill>
        </p:spPr>
      </p:sp>
      <p:sp>
        <p:nvSpPr>
          <p:cNvPr id="5" name="Shape 3"/>
          <p:cNvSpPr/>
          <p:nvPr/>
        </p:nvSpPr>
        <p:spPr>
          <a:xfrm>
            <a:off x="4187346" y="2267331"/>
            <a:ext cx="769307" cy="242568"/>
          </a:xfrm>
          <a:custGeom>
            <a:avLst/>
            <a:gdLst/>
            <a:ahLst/>
            <a:cxnLst/>
            <a:rect l="l" t="t" r="r" b="b"/>
            <a:pathLst>
              <a:path w="769307" h="242568">
                <a:moveTo>
                  <a:pt x="61807" y="0"/>
                </a:moveTo>
                <a:moveTo>
                  <a:pt x="61807" y="0"/>
                </a:moveTo>
                <a:lnTo>
                  <a:pt x="707500" y="0"/>
                </a:lnTo>
                <a:quadBezTo>
                  <a:pt x="769307" y="0"/>
                  <a:pt x="769307" y="61807"/>
                </a:quadBezTo>
                <a:lnTo>
                  <a:pt x="769307" y="180761"/>
                </a:lnTo>
                <a:quadBezTo>
                  <a:pt x="769307" y="242568"/>
                  <a:pt x="707500" y="242568"/>
                </a:quadBezTo>
                <a:lnTo>
                  <a:pt x="61807" y="242568"/>
                </a:lnTo>
                <a:quadBezTo>
                  <a:pt x="0" y="242568"/>
                  <a:pt x="0" y="180761"/>
                </a:quadBezTo>
                <a:lnTo>
                  <a:pt x="0" y="61807"/>
                </a:lnTo>
                <a:quadBezTo>
                  <a:pt x="0" y="0"/>
                  <a:pt x="61807" y="0"/>
                </a:quadBezTo>
                <a:close/>
              </a:path>
            </a:pathLst>
          </a:custGeom>
          <a:solidFill>
            <a:srgbClr val="10CABA"/>
          </a:solidFill>
        </p:spPr>
      </p:sp>
      <p:sp>
        <p:nvSpPr>
          <p:cNvPr id="6" name="Shape 4"/>
          <p:cNvSpPr/>
          <p:nvPr/>
        </p:nvSpPr>
        <p:spPr>
          <a:xfrm>
            <a:off x="3969569" y="2633601"/>
            <a:ext cx="1204863" cy="242568"/>
          </a:xfrm>
          <a:custGeom>
            <a:avLst/>
            <a:gdLst/>
            <a:ahLst/>
            <a:cxnLst/>
            <a:rect l="l" t="t" r="r" b="b"/>
            <a:pathLst>
              <a:path w="1204863" h="242568">
                <a:moveTo>
                  <a:pt x="61807" y="0"/>
                </a:moveTo>
                <a:moveTo>
                  <a:pt x="61807" y="0"/>
                </a:moveTo>
                <a:lnTo>
                  <a:pt x="1143056" y="0"/>
                </a:lnTo>
                <a:quadBezTo>
                  <a:pt x="1204863" y="0"/>
                  <a:pt x="1204863" y="61807"/>
                </a:quadBezTo>
                <a:lnTo>
                  <a:pt x="1204863" y="180761"/>
                </a:lnTo>
                <a:quadBezTo>
                  <a:pt x="1204863" y="242568"/>
                  <a:pt x="1143056" y="242568"/>
                </a:quadBezTo>
                <a:lnTo>
                  <a:pt x="61807" y="242568"/>
                </a:lnTo>
                <a:quadBezTo>
                  <a:pt x="0" y="242568"/>
                  <a:pt x="0" y="180761"/>
                </a:quadBezTo>
                <a:lnTo>
                  <a:pt x="0" y="61807"/>
                </a:lnTo>
                <a:quadBezTo>
                  <a:pt x="0" y="0"/>
                  <a:pt x="61807" y="0"/>
                </a:quadBezTo>
                <a:close/>
              </a:path>
            </a:pathLst>
          </a:custGeom>
          <a:solidFill>
            <a:srgbClr val="10CABA">
              <a:alpha val="20000"/>
            </a:srgbClr>
          </a:solidFill>
        </p:spPr>
      </p:sp>
      <p:sp>
        <p:nvSpPr>
          <p:cNvPr id="7" name="Shape 5"/>
          <p:cNvSpPr/>
          <p:nvPr/>
        </p:nvSpPr>
        <p:spPr>
          <a:xfrm>
            <a:off x="3762286" y="2999870"/>
            <a:ext cx="1619428" cy="242568"/>
          </a:xfrm>
          <a:custGeom>
            <a:avLst/>
            <a:gdLst/>
            <a:ahLst/>
            <a:cxnLst/>
            <a:rect l="l" t="t" r="r" b="b"/>
            <a:pathLst>
              <a:path w="1619428" h="242568">
                <a:moveTo>
                  <a:pt x="61807" y="0"/>
                </a:moveTo>
                <a:moveTo>
                  <a:pt x="61807" y="0"/>
                </a:moveTo>
                <a:lnTo>
                  <a:pt x="1557621" y="0"/>
                </a:lnTo>
                <a:quadBezTo>
                  <a:pt x="1619428" y="0"/>
                  <a:pt x="1619428" y="61807"/>
                </a:quadBezTo>
                <a:lnTo>
                  <a:pt x="1619428" y="180761"/>
                </a:lnTo>
                <a:quadBezTo>
                  <a:pt x="1619428" y="242568"/>
                  <a:pt x="1557621" y="242568"/>
                </a:quadBezTo>
                <a:lnTo>
                  <a:pt x="61807" y="242568"/>
                </a:lnTo>
                <a:quadBezTo>
                  <a:pt x="0" y="242568"/>
                  <a:pt x="0" y="180761"/>
                </a:quadBezTo>
                <a:lnTo>
                  <a:pt x="0" y="61807"/>
                </a:lnTo>
                <a:quadBezTo>
                  <a:pt x="0" y="0"/>
                  <a:pt x="61807" y="0"/>
                </a:quadBezTo>
                <a:close/>
              </a:path>
            </a:pathLst>
          </a:custGeom>
          <a:solidFill>
            <a:srgbClr val="10CABA"/>
          </a:solidFill>
        </p:spPr>
      </p:sp>
      <p:sp>
        <p:nvSpPr>
          <p:cNvPr id="8" name="Text 6"/>
          <p:cNvSpPr/>
          <p:nvPr/>
        </p:nvSpPr>
        <p:spPr>
          <a:xfrm>
            <a:off x="596900" y="1122045"/>
            <a:ext cx="3017520" cy="485140"/>
          </a:xfrm>
          <a:prstGeom prst="rect">
            <a:avLst/>
          </a:prstGeom>
          <a:noFill/>
        </p:spPr>
        <p:txBody>
          <a:bodyPr wrap="square" lIns="95250" tIns="95250" rIns="95250" bIns="95250" rtlCol="0" anchor="t">
            <a:noAutofit/>
          </a:bodyPr>
          <a:lstStyle/>
          <a:p>
            <a:pPr marL="0" indent="0" algn="r">
              <a:lnSpc>
                <a:spcPct val="113000"/>
              </a:lnSpc>
              <a:spcBef>
                <a:spcPts val="375"/>
              </a:spcBef>
              <a:buNone/>
            </a:pPr>
            <a:r>
              <a:rPr lang="en-US" sz="1730" b="1" dirty="0">
                <a:solidFill>
                  <a:srgbClr val="10CABA"/>
                </a:solidFill>
                <a:latin typeface="微软雅黑" panose="020B0503020204020204" pitchFamily="34" charset="-122"/>
                <a:ea typeface="微软雅黑" panose="020B0503020204020204" pitchFamily="34" charset="-122"/>
                <a:cs typeface="微软雅黑" panose="020B0503020204020204" pitchFamily="34" charset="-120"/>
                <a:sym typeface="+mn-ea"/>
              </a:rPr>
              <a:t>D3.js</a:t>
            </a:r>
            <a:endParaRPr lang="en-US" sz="1440" dirty="0"/>
          </a:p>
        </p:txBody>
      </p:sp>
      <p:sp>
        <p:nvSpPr>
          <p:cNvPr id="9" name="Text 7"/>
          <p:cNvSpPr/>
          <p:nvPr/>
        </p:nvSpPr>
        <p:spPr>
          <a:xfrm>
            <a:off x="642620" y="1508760"/>
            <a:ext cx="2971800" cy="1124585"/>
          </a:xfrm>
          <a:prstGeom prst="rect">
            <a:avLst/>
          </a:prstGeom>
          <a:noFill/>
        </p:spPr>
        <p:txBody>
          <a:bodyPr wrap="square" lIns="95250" tIns="95250" rIns="95250" bIns="95250" rtlCol="0" anchor="t">
            <a:noAutofit/>
          </a:bodyPr>
          <a:lstStyle/>
          <a:p>
            <a:pPr marL="0" indent="0">
              <a:lnSpc>
                <a:spcPct val="100000"/>
              </a:lnSpc>
              <a:spcBef>
                <a:spcPts val="375"/>
              </a:spcBef>
              <a:buNone/>
            </a:pPr>
            <a:r>
              <a:rPr lang="en-US" sz="1200" dirty="0">
                <a:solidFill>
                  <a:srgbClr val="00070F"/>
                </a:solidFill>
                <a:latin typeface="微软雅黑" panose="020B0503020204020204" pitchFamily="34" charset="-122"/>
                <a:ea typeface="微软雅黑" panose="020B0503020204020204" pitchFamily="34" charset="-122"/>
                <a:cs typeface="微软雅黑" panose="020B0503020204020204" pitchFamily="34" charset="-120"/>
                <a:sym typeface="+mn-ea"/>
              </a:rPr>
              <a:t>D3.js是一个基于Web的数据可视化库，使用HTML、CSS和JavaScript编写，提供高度定制化的可视化图表。适用于需要高度个性化和动态交互效果的场合，如数据探索和复杂报告的制作。</a:t>
            </a:r>
            <a:endParaRPr lang="zh-CN" altLang="en-US" sz="1200" dirty="0"/>
          </a:p>
        </p:txBody>
      </p:sp>
      <p:sp>
        <p:nvSpPr>
          <p:cNvPr id="10" name="Text 8"/>
          <p:cNvSpPr/>
          <p:nvPr/>
        </p:nvSpPr>
        <p:spPr>
          <a:xfrm>
            <a:off x="5535930" y="1092835"/>
            <a:ext cx="3017520" cy="350520"/>
          </a:xfrm>
          <a:prstGeom prst="rect">
            <a:avLst/>
          </a:prstGeom>
          <a:noFill/>
        </p:spPr>
        <p:txBody>
          <a:bodyPr wrap="square" lIns="95250" tIns="95250" rIns="95250" bIns="95250" rtlCol="0" anchor="t">
            <a:noAutofit/>
          </a:bodyPr>
          <a:lstStyle/>
          <a:p>
            <a:pPr marL="0" indent="0">
              <a:lnSpc>
                <a:spcPct val="113000"/>
              </a:lnSpc>
              <a:spcBef>
                <a:spcPts val="375"/>
              </a:spcBef>
              <a:buNone/>
            </a:pPr>
            <a:r>
              <a:rPr lang="en-US" sz="1730" b="1" dirty="0">
                <a:solidFill>
                  <a:srgbClr val="10CABA"/>
                </a:solidFill>
                <a:latin typeface="微软雅黑" panose="020B0503020204020204" pitchFamily="34" charset="-122"/>
                <a:ea typeface="微软雅黑" panose="020B0503020204020204" pitchFamily="34" charset="-122"/>
                <a:cs typeface="微软雅黑" panose="020B0503020204020204" pitchFamily="34" charset="-120"/>
                <a:sym typeface="+mn-ea"/>
              </a:rPr>
              <a:t>Vue与Echarts数据动态刷新</a:t>
            </a:r>
            <a:endParaRPr lang="en-US" sz="1440" dirty="0"/>
          </a:p>
        </p:txBody>
      </p:sp>
      <p:sp>
        <p:nvSpPr>
          <p:cNvPr id="11" name="Text 9"/>
          <p:cNvSpPr/>
          <p:nvPr/>
        </p:nvSpPr>
        <p:spPr>
          <a:xfrm>
            <a:off x="5535727" y="1443838"/>
            <a:ext cx="2971800" cy="897890"/>
          </a:xfrm>
          <a:prstGeom prst="rect">
            <a:avLst/>
          </a:prstGeom>
          <a:noFill/>
        </p:spPr>
        <p:txBody>
          <a:bodyPr wrap="square" lIns="95250" tIns="95250" rIns="95250" bIns="95250" rtlCol="0" anchor="t">
            <a:spAutoFit/>
          </a:bodyPr>
          <a:lstStyle/>
          <a:p>
            <a:pPr marL="0" indent="0" algn="l">
              <a:lnSpc>
                <a:spcPct val="100000"/>
              </a:lnSpc>
              <a:spcBef>
                <a:spcPts val="375"/>
              </a:spcBef>
              <a:buNone/>
            </a:pPr>
            <a:r>
              <a:rPr lang="en-US" sz="1150" dirty="0">
                <a:solidFill>
                  <a:srgbClr val="00070F"/>
                </a:solidFill>
                <a:latin typeface="微软雅黑" panose="020B0503020204020204" pitchFamily="34" charset="-122"/>
                <a:ea typeface="微软雅黑" panose="020B0503020204020204" pitchFamily="34" charset="-122"/>
                <a:cs typeface="微软雅黑" panose="020B0503020204020204" pitchFamily="34" charset="-120"/>
                <a:sym typeface="+mn-ea"/>
              </a:rPr>
              <a:t>Vue结合Echarts可以实现数据的动态刷新。通过重新设置数据数组或监听数据变化，图表会在下一次渲染时展示最新数据。这种方法常用于实时数据分析和可视化。</a:t>
            </a:r>
            <a:endParaRPr lang="en-US" sz="1440" dirty="0"/>
          </a:p>
        </p:txBody>
      </p:sp>
      <p:sp>
        <p:nvSpPr>
          <p:cNvPr id="12" name="Text 10"/>
          <p:cNvSpPr/>
          <p:nvPr/>
        </p:nvSpPr>
        <p:spPr>
          <a:xfrm>
            <a:off x="596714" y="2832811"/>
            <a:ext cx="3017520" cy="789305"/>
          </a:xfrm>
          <a:prstGeom prst="rect">
            <a:avLst/>
          </a:prstGeom>
          <a:noFill/>
        </p:spPr>
        <p:txBody>
          <a:bodyPr wrap="square" lIns="95250" tIns="95250" rIns="95250" bIns="95250" rtlCol="0" anchor="t">
            <a:spAutoFit/>
          </a:bodyPr>
          <a:lstStyle/>
          <a:p>
            <a:pPr marL="0" indent="0" algn="r">
              <a:lnSpc>
                <a:spcPct val="113000"/>
              </a:lnSpc>
              <a:spcBef>
                <a:spcPts val="375"/>
              </a:spcBef>
              <a:buNone/>
            </a:pPr>
            <a:r>
              <a:rPr lang="en-US" sz="1730" b="1" dirty="0">
                <a:solidFill>
                  <a:srgbClr val="10CABA"/>
                </a:solidFill>
                <a:latin typeface="微软雅黑" panose="020B0503020204020204" pitchFamily="34" charset="-122"/>
                <a:ea typeface="微软雅黑" panose="020B0503020204020204" pitchFamily="34" charset="-122"/>
                <a:cs typeface="微软雅黑" panose="020B0503020204020204" pitchFamily="34" charset="-120"/>
                <a:sym typeface="+mn-ea"/>
              </a:rPr>
              <a:t>Apache Spark</a:t>
            </a:r>
            <a:endParaRPr lang="en-US" sz="1730" dirty="0"/>
          </a:p>
          <a:p>
            <a:pPr marL="0" indent="0" algn="r">
              <a:lnSpc>
                <a:spcPct val="113000"/>
              </a:lnSpc>
              <a:spcBef>
                <a:spcPts val="375"/>
              </a:spcBef>
              <a:buNone/>
            </a:pPr>
            <a:endParaRPr lang="en-US" sz="1440" dirty="0"/>
          </a:p>
        </p:txBody>
      </p:sp>
      <p:sp>
        <p:nvSpPr>
          <p:cNvPr id="13" name="Text 11"/>
          <p:cNvSpPr/>
          <p:nvPr/>
        </p:nvSpPr>
        <p:spPr>
          <a:xfrm>
            <a:off x="642434" y="3202229"/>
            <a:ext cx="2971800" cy="1075055"/>
          </a:xfrm>
          <a:prstGeom prst="rect">
            <a:avLst/>
          </a:prstGeom>
          <a:noFill/>
        </p:spPr>
        <p:txBody>
          <a:bodyPr wrap="square" lIns="95250" tIns="95250" rIns="95250" bIns="95250" rtlCol="0" anchor="t">
            <a:spAutoFit/>
          </a:bodyPr>
          <a:lstStyle/>
          <a:p>
            <a:pPr marL="0" indent="0" algn="l">
              <a:lnSpc>
                <a:spcPct val="100000"/>
              </a:lnSpc>
              <a:spcBef>
                <a:spcPts val="375"/>
              </a:spcBef>
              <a:buNone/>
            </a:pPr>
            <a:r>
              <a:rPr lang="en-US" sz="1150" dirty="0">
                <a:solidFill>
                  <a:srgbClr val="00070F"/>
                </a:solidFill>
                <a:latin typeface="微软雅黑" panose="020B0503020204020204" pitchFamily="34" charset="-122"/>
                <a:ea typeface="微软雅黑" panose="020B0503020204020204" pitchFamily="34" charset="-122"/>
                <a:cs typeface="微软雅黑" panose="020B0503020204020204" pitchFamily="34" charset="-120"/>
                <a:sym typeface="+mn-ea"/>
              </a:rPr>
              <a:t>Apache Spark是一个快速、通用的开源大数据处理框架，以其内存中计算的优势显著提升了数据处理速度。Spark具有高吞吐量和低延迟的特点，广泛应用于实时分析和批量处理。</a:t>
            </a:r>
            <a:endParaRPr lang="en-US" sz="1440" dirty="0"/>
          </a:p>
        </p:txBody>
      </p:sp>
      <p:sp>
        <p:nvSpPr>
          <p:cNvPr id="14" name="Text 12"/>
          <p:cNvSpPr/>
          <p:nvPr/>
        </p:nvSpPr>
        <p:spPr>
          <a:xfrm>
            <a:off x="5535727" y="2832811"/>
            <a:ext cx="3017520" cy="512064"/>
          </a:xfrm>
          <a:prstGeom prst="rect">
            <a:avLst/>
          </a:prstGeom>
          <a:noFill/>
        </p:spPr>
        <p:txBody>
          <a:bodyPr wrap="square" lIns="95250" tIns="95250" rIns="95250" bIns="95250" rtlCol="0" anchor="t">
            <a:spAutoFit/>
          </a:bodyPr>
          <a:lstStyle/>
          <a:p>
            <a:pPr marL="0" indent="0">
              <a:lnSpc>
                <a:spcPct val="113000"/>
              </a:lnSpc>
              <a:spcBef>
                <a:spcPts val="375"/>
              </a:spcBef>
              <a:buNone/>
            </a:pPr>
            <a:r>
              <a:rPr lang="en-US" sz="1730" b="1" dirty="0">
                <a:solidFill>
                  <a:srgbClr val="10CABA"/>
                </a:solidFill>
                <a:latin typeface="微软雅黑" panose="020B0503020204020204" pitchFamily="34" charset="-122"/>
                <a:ea typeface="微软雅黑" panose="020B0503020204020204" pitchFamily="34" charset="-122"/>
                <a:cs typeface="微软雅黑" panose="020B0503020204020204" pitchFamily="34" charset="-120"/>
              </a:rPr>
              <a:t>协作网络构建</a:t>
            </a:r>
            <a:endParaRPr lang="en-US" sz="1440" dirty="0"/>
          </a:p>
        </p:txBody>
      </p:sp>
      <p:sp>
        <p:nvSpPr>
          <p:cNvPr id="15" name="Text 13"/>
          <p:cNvSpPr/>
          <p:nvPr/>
        </p:nvSpPr>
        <p:spPr>
          <a:xfrm>
            <a:off x="5535727" y="3202229"/>
            <a:ext cx="2971800" cy="1280160"/>
          </a:xfrm>
          <a:prstGeom prst="rect">
            <a:avLst/>
          </a:prstGeom>
          <a:noFill/>
        </p:spPr>
        <p:txBody>
          <a:bodyPr wrap="square" lIns="95250" tIns="95250" rIns="95250" bIns="95250" rtlCol="0" anchor="t">
            <a:spAutoFit/>
          </a:bodyPr>
          <a:lstStyle/>
          <a:p>
            <a:pPr marL="0" indent="0" algn="just">
              <a:lnSpc>
                <a:spcPct val="100000"/>
              </a:lnSpc>
              <a:spcBef>
                <a:spcPts val="375"/>
              </a:spcBef>
              <a:buNone/>
            </a:pPr>
            <a:r>
              <a:rPr lang="en-US" sz="1150" dirty="0">
                <a:solidFill>
                  <a:srgbClr val="00070F"/>
                </a:solidFill>
                <a:latin typeface="微软雅黑" panose="020B0503020204020204" pitchFamily="34" charset="-122"/>
                <a:ea typeface="微软雅黑" panose="020B0503020204020204" pitchFamily="34" charset="-122"/>
                <a:cs typeface="微软雅黑" panose="020B0503020204020204" pitchFamily="34" charset="-120"/>
              </a:rPr>
              <a:t>通过将项目和开发者视为节点，以活跃度为边，构建协作网络。此网络以项目为协作单元，强调在同一项目中的活跃程度，即视为有效协作，有助于评价和激励开源项目内部的开发者贡献。</a:t>
            </a:r>
            <a:endParaRPr lang="en-US" sz="144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ext 0"/>
          <p:cNvSpPr/>
          <p:nvPr/>
        </p:nvSpPr>
        <p:spPr>
          <a:xfrm>
            <a:off x="138248" y="1033772"/>
            <a:ext cx="3275384" cy="2944495"/>
          </a:xfrm>
          <a:prstGeom prst="rect">
            <a:avLst/>
          </a:prstGeom>
          <a:noFill/>
        </p:spPr>
        <p:txBody>
          <a:bodyPr wrap="square" lIns="95250" tIns="95250" rIns="95250" bIns="95250" rtlCol="0" anchor="t">
            <a:spAutoFit/>
          </a:bodyPr>
          <a:lstStyle/>
          <a:p>
            <a:pPr marL="0" indent="0" algn="ctr">
              <a:lnSpc>
                <a:spcPct val="113000"/>
              </a:lnSpc>
              <a:spcBef>
                <a:spcPts val="375"/>
              </a:spcBef>
              <a:buNone/>
            </a:pPr>
            <a:r>
              <a:rPr lang="en-US" sz="15840" b="1" dirty="0">
                <a:solidFill>
                  <a:srgbClr val="2EB0EA"/>
                </a:solidFill>
                <a:latin typeface="Arial" panose="020B0604020202020204" pitchFamily="34" charset="0"/>
                <a:ea typeface="Arial" panose="020B0604020202020204" pitchFamily="34" charset="-122"/>
                <a:cs typeface="Arial" panose="020B0604020202020204" pitchFamily="34" charset="-120"/>
              </a:rPr>
              <a:t>05</a:t>
            </a:r>
            <a:endParaRPr lang="en-US" sz="1440" dirty="0"/>
          </a:p>
        </p:txBody>
      </p:sp>
      <p:sp>
        <p:nvSpPr>
          <p:cNvPr id="3" name="Text 1"/>
          <p:cNvSpPr/>
          <p:nvPr/>
        </p:nvSpPr>
        <p:spPr>
          <a:xfrm>
            <a:off x="3666849" y="2068830"/>
            <a:ext cx="5429676" cy="941070"/>
          </a:xfrm>
          <a:prstGeom prst="rect">
            <a:avLst/>
          </a:prstGeom>
          <a:noFill/>
        </p:spPr>
        <p:txBody>
          <a:bodyPr wrap="square" lIns="95250" tIns="95250" rIns="95250" bIns="95250" rtlCol="0" anchor="t">
            <a:spAutoFit/>
          </a:bodyPr>
          <a:lstStyle/>
          <a:p>
            <a:pPr marL="0" indent="0">
              <a:lnSpc>
                <a:spcPct val="113000"/>
              </a:lnSpc>
              <a:spcBef>
                <a:spcPts val="375"/>
              </a:spcBef>
              <a:buNone/>
            </a:pPr>
            <a:r>
              <a:rPr lang="en-US" sz="432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0"/>
              </a:rPr>
              <a:t>可视化大屏</a:t>
            </a:r>
            <a:r>
              <a:rPr lang="zh-CN" altLang="en-US" sz="432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0"/>
              </a:rPr>
              <a:t>展示</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
        <p:nvSpPr>
          <p:cNvPr id="2" name="Text 0"/>
          <p:cNvSpPr/>
          <p:nvPr/>
        </p:nvSpPr>
        <p:spPr>
          <a:xfrm>
            <a:off x="554859" y="72436"/>
            <a:ext cx="8589141" cy="591820"/>
          </a:xfrm>
          <a:prstGeom prst="rect">
            <a:avLst/>
          </a:prstGeom>
          <a:noFill/>
        </p:spPr>
        <p:txBody>
          <a:bodyPr wrap="square" lIns="95250" tIns="95250" rIns="95250" bIns="95250" rtlCol="0" anchor="t">
            <a:spAutoFit/>
          </a:bodyPr>
          <a:lstStyle/>
          <a:p>
            <a:pPr marL="0" indent="0">
              <a:lnSpc>
                <a:spcPct val="113000"/>
              </a:lnSpc>
              <a:spcBef>
                <a:spcPts val="375"/>
              </a:spcBef>
              <a:buNone/>
            </a:pPr>
            <a:r>
              <a:rPr lang="zh-CN" altLang="en-US" sz="2305" b="1" dirty="0">
                <a:solidFill>
                  <a:srgbClr val="065476"/>
                </a:solidFill>
                <a:latin typeface="微软雅黑" panose="020B0503020204020204" pitchFamily="34" charset="-122"/>
                <a:ea typeface="微软雅黑" panose="020B0503020204020204" pitchFamily="34" charset="-122"/>
                <a:cs typeface="微软雅黑" panose="020B0503020204020204" pitchFamily="34" charset="-120"/>
              </a:rPr>
              <a:t>总体概况</a:t>
            </a:r>
          </a:p>
        </p:txBody>
      </p:sp>
      <p:sp>
        <p:nvSpPr>
          <p:cNvPr id="3" name="Shape 1"/>
          <p:cNvSpPr/>
          <p:nvPr/>
        </p:nvSpPr>
        <p:spPr>
          <a:xfrm>
            <a:off x="259876" y="279031"/>
            <a:ext cx="224747" cy="224747"/>
          </a:xfrm>
          <a:custGeom>
            <a:avLst/>
            <a:gdLst/>
            <a:ahLst/>
            <a:cxnLst/>
            <a:rect l="l" t="t" r="r" b="b"/>
            <a:pathLst>
              <a:path w="224747" h="224747">
                <a:moveTo>
                  <a:pt x="112374" y="0"/>
                </a:moveTo>
                <a:moveTo>
                  <a:pt x="112374" y="0"/>
                </a:moveTo>
                <a:cubicBezTo>
                  <a:pt x="174394" y="0"/>
                  <a:pt x="224747" y="50353"/>
                  <a:pt x="224747" y="112374"/>
                </a:cubicBezTo>
                <a:cubicBezTo>
                  <a:pt x="224747" y="174394"/>
                  <a:pt x="174394" y="224747"/>
                  <a:pt x="112374" y="224747"/>
                </a:cubicBezTo>
                <a:cubicBezTo>
                  <a:pt x="50353" y="224747"/>
                  <a:pt x="0" y="174394"/>
                  <a:pt x="0" y="112374"/>
                </a:cubicBezTo>
                <a:cubicBezTo>
                  <a:pt x="0" y="50353"/>
                  <a:pt x="50353" y="0"/>
                  <a:pt x="112374" y="0"/>
                </a:cubicBezTo>
                <a:close/>
              </a:path>
            </a:pathLst>
          </a:custGeom>
          <a:solidFill>
            <a:srgbClr val="000000">
              <a:alpha val="0"/>
            </a:srgbClr>
          </a:solidFill>
          <a:ln w="38100">
            <a:solidFill>
              <a:srgbClr val="065476"/>
            </a:solidFill>
            <a:prstDash val="solid"/>
          </a:ln>
        </p:spPr>
      </p:sp>
      <p:sp>
        <p:nvSpPr>
          <p:cNvPr id="5" name="Shape 3"/>
          <p:cNvSpPr/>
          <p:nvPr>
            <p:custDataLst>
              <p:tags r:id="rId1"/>
            </p:custDataLst>
          </p:nvPr>
        </p:nvSpPr>
        <p:spPr>
          <a:xfrm>
            <a:off x="0" y="631190"/>
            <a:ext cx="9157970" cy="825500"/>
          </a:xfrm>
          <a:custGeom>
            <a:avLst/>
            <a:gdLst/>
            <a:ahLst/>
            <a:cxnLst/>
            <a:rect l="l" t="t" r="r" b="b"/>
            <a:pathLst>
              <a:path w="2580437" h="530352">
                <a:moveTo>
                  <a:pt x="99957" y="0"/>
                </a:moveTo>
                <a:moveTo>
                  <a:pt x="99957" y="0"/>
                </a:moveTo>
                <a:lnTo>
                  <a:pt x="2480479" y="0"/>
                </a:lnTo>
                <a:quadBezTo>
                  <a:pt x="2580437" y="0"/>
                  <a:pt x="2580437" y="99957"/>
                </a:quadBezTo>
                <a:lnTo>
                  <a:pt x="2580437" y="430395"/>
                </a:lnTo>
                <a:quadBezTo>
                  <a:pt x="2580437" y="530352"/>
                  <a:pt x="2480479" y="530352"/>
                </a:quadBezTo>
                <a:lnTo>
                  <a:pt x="99957" y="530352"/>
                </a:lnTo>
                <a:quadBezTo>
                  <a:pt x="0" y="530352"/>
                  <a:pt x="0" y="430395"/>
                </a:quadBezTo>
                <a:lnTo>
                  <a:pt x="0" y="99957"/>
                </a:lnTo>
                <a:quadBezTo>
                  <a:pt x="0" y="0"/>
                  <a:pt x="99957" y="0"/>
                </a:quadBezTo>
                <a:close/>
              </a:path>
            </a:pathLst>
          </a:custGeom>
          <a:solidFill>
            <a:srgbClr val="10CABA"/>
          </a:solidFill>
        </p:spPr>
      </p:sp>
      <p:sp>
        <p:nvSpPr>
          <p:cNvPr id="9" name="Text 7"/>
          <p:cNvSpPr/>
          <p:nvPr>
            <p:custDataLst>
              <p:tags r:id="rId2"/>
            </p:custDataLst>
          </p:nvPr>
        </p:nvSpPr>
        <p:spPr>
          <a:xfrm>
            <a:off x="304165" y="663575"/>
            <a:ext cx="8827770" cy="786765"/>
          </a:xfrm>
          <a:prstGeom prst="rect">
            <a:avLst/>
          </a:prstGeom>
          <a:noFill/>
        </p:spPr>
        <p:txBody>
          <a:bodyPr wrap="square" lIns="95250" tIns="95250" rIns="95250" bIns="95250" rtlCol="0" anchor="t">
            <a:noAutofit/>
          </a:bodyPr>
          <a:lstStyle/>
          <a:p>
            <a:pPr marL="0" indent="0" algn="ctr">
              <a:lnSpc>
                <a:spcPct val="113000"/>
              </a:lnSpc>
              <a:spcBef>
                <a:spcPts val="375"/>
              </a:spcBef>
              <a:buNone/>
            </a:pPr>
            <a:r>
              <a:rPr lang="zh-CN" altLang="en-US" sz="1440" dirty="0"/>
              <a:t>通过可视化大屏的首页或总览页面，呈现</a:t>
            </a:r>
            <a:r>
              <a:rPr lang="en-US" altLang="zh-CN" sz="1440" dirty="0"/>
              <a:t> OpenRank </a:t>
            </a:r>
            <a:r>
              <a:rPr lang="zh-CN" altLang="en-US" sz="1440" dirty="0"/>
              <a:t>的整体排名情况和关键数据指标的汇总，让观众对开源生态的宏观态势有一个初步的了解</a:t>
            </a:r>
          </a:p>
        </p:txBody>
      </p:sp>
      <p:pic>
        <p:nvPicPr>
          <p:cNvPr id="6" name="图片 5">
            <a:extLst>
              <a:ext uri="{FF2B5EF4-FFF2-40B4-BE49-F238E27FC236}">
                <a16:creationId xmlns:a16="http://schemas.microsoft.com/office/drawing/2014/main" id="{0E350F6F-33B3-838B-A65D-93CE2E5EB4CE}"/>
              </a:ext>
            </a:extLst>
          </p:cNvPr>
          <p:cNvPicPr>
            <a:picLocks noChangeAspect="1"/>
          </p:cNvPicPr>
          <p:nvPr/>
        </p:nvPicPr>
        <p:blipFill>
          <a:blip r:embed="rId6"/>
          <a:stretch>
            <a:fillRect/>
          </a:stretch>
        </p:blipFill>
        <p:spPr>
          <a:xfrm>
            <a:off x="935914" y="1456690"/>
            <a:ext cx="7272171" cy="3581989"/>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
        <p:nvSpPr>
          <p:cNvPr id="2" name="Text 0"/>
          <p:cNvSpPr/>
          <p:nvPr/>
        </p:nvSpPr>
        <p:spPr>
          <a:xfrm>
            <a:off x="554859" y="72436"/>
            <a:ext cx="8589141" cy="591820"/>
          </a:xfrm>
          <a:prstGeom prst="rect">
            <a:avLst/>
          </a:prstGeom>
          <a:noFill/>
        </p:spPr>
        <p:txBody>
          <a:bodyPr wrap="square" lIns="95250" tIns="95250" rIns="95250" bIns="95250" rtlCol="0" anchor="t">
            <a:spAutoFit/>
          </a:bodyPr>
          <a:lstStyle/>
          <a:p>
            <a:pPr marL="0" indent="0">
              <a:lnSpc>
                <a:spcPct val="113000"/>
              </a:lnSpc>
              <a:spcBef>
                <a:spcPts val="375"/>
              </a:spcBef>
              <a:buNone/>
            </a:pPr>
            <a:r>
              <a:rPr lang="zh-CN" altLang="en-US" sz="2305" b="1" dirty="0">
                <a:solidFill>
                  <a:srgbClr val="065476"/>
                </a:solidFill>
                <a:latin typeface="微软雅黑" panose="020B0503020204020204" pitchFamily="34" charset="-122"/>
                <a:ea typeface="微软雅黑" panose="020B0503020204020204" pitchFamily="34" charset="-122"/>
                <a:cs typeface="微软雅黑" panose="020B0503020204020204" pitchFamily="34" charset="-120"/>
              </a:rPr>
              <a:t>排名分析</a:t>
            </a:r>
          </a:p>
        </p:txBody>
      </p:sp>
      <p:sp>
        <p:nvSpPr>
          <p:cNvPr id="3" name="Shape 1"/>
          <p:cNvSpPr/>
          <p:nvPr/>
        </p:nvSpPr>
        <p:spPr>
          <a:xfrm>
            <a:off x="259876" y="279031"/>
            <a:ext cx="224747" cy="224747"/>
          </a:xfrm>
          <a:custGeom>
            <a:avLst/>
            <a:gdLst/>
            <a:ahLst/>
            <a:cxnLst/>
            <a:rect l="l" t="t" r="r" b="b"/>
            <a:pathLst>
              <a:path w="224747" h="224747">
                <a:moveTo>
                  <a:pt x="112374" y="0"/>
                </a:moveTo>
                <a:moveTo>
                  <a:pt x="112374" y="0"/>
                </a:moveTo>
                <a:cubicBezTo>
                  <a:pt x="174394" y="0"/>
                  <a:pt x="224747" y="50353"/>
                  <a:pt x="224747" y="112374"/>
                </a:cubicBezTo>
                <a:cubicBezTo>
                  <a:pt x="224747" y="174394"/>
                  <a:pt x="174394" y="224747"/>
                  <a:pt x="112374" y="224747"/>
                </a:cubicBezTo>
                <a:cubicBezTo>
                  <a:pt x="50353" y="224747"/>
                  <a:pt x="0" y="174394"/>
                  <a:pt x="0" y="112374"/>
                </a:cubicBezTo>
                <a:cubicBezTo>
                  <a:pt x="0" y="50353"/>
                  <a:pt x="50353" y="0"/>
                  <a:pt x="112374" y="0"/>
                </a:cubicBezTo>
                <a:close/>
              </a:path>
            </a:pathLst>
          </a:custGeom>
          <a:solidFill>
            <a:srgbClr val="000000">
              <a:alpha val="0"/>
            </a:srgbClr>
          </a:solidFill>
          <a:ln w="38100">
            <a:solidFill>
              <a:srgbClr val="065476"/>
            </a:solidFill>
            <a:prstDash val="solid"/>
          </a:ln>
        </p:spPr>
      </p:sp>
      <p:sp>
        <p:nvSpPr>
          <p:cNvPr id="5" name="Shape 3"/>
          <p:cNvSpPr/>
          <p:nvPr>
            <p:custDataLst>
              <p:tags r:id="rId1"/>
            </p:custDataLst>
          </p:nvPr>
        </p:nvSpPr>
        <p:spPr>
          <a:xfrm>
            <a:off x="0" y="631190"/>
            <a:ext cx="9157970" cy="825500"/>
          </a:xfrm>
          <a:custGeom>
            <a:avLst/>
            <a:gdLst/>
            <a:ahLst/>
            <a:cxnLst/>
            <a:rect l="l" t="t" r="r" b="b"/>
            <a:pathLst>
              <a:path w="2580437" h="530352">
                <a:moveTo>
                  <a:pt x="99957" y="0"/>
                </a:moveTo>
                <a:moveTo>
                  <a:pt x="99957" y="0"/>
                </a:moveTo>
                <a:lnTo>
                  <a:pt x="2480479" y="0"/>
                </a:lnTo>
                <a:quadBezTo>
                  <a:pt x="2580437" y="0"/>
                  <a:pt x="2580437" y="99957"/>
                </a:quadBezTo>
                <a:lnTo>
                  <a:pt x="2580437" y="430395"/>
                </a:lnTo>
                <a:quadBezTo>
                  <a:pt x="2580437" y="530352"/>
                  <a:pt x="2480479" y="530352"/>
                </a:quadBezTo>
                <a:lnTo>
                  <a:pt x="99957" y="530352"/>
                </a:lnTo>
                <a:quadBezTo>
                  <a:pt x="0" y="530352"/>
                  <a:pt x="0" y="430395"/>
                </a:quadBezTo>
                <a:lnTo>
                  <a:pt x="0" y="99957"/>
                </a:lnTo>
                <a:quadBezTo>
                  <a:pt x="0" y="0"/>
                  <a:pt x="99957" y="0"/>
                </a:quadBezTo>
                <a:close/>
              </a:path>
            </a:pathLst>
          </a:custGeom>
          <a:solidFill>
            <a:srgbClr val="10CABA"/>
          </a:solidFill>
        </p:spPr>
      </p:sp>
      <p:sp>
        <p:nvSpPr>
          <p:cNvPr id="9" name="Text 7"/>
          <p:cNvSpPr/>
          <p:nvPr>
            <p:custDataLst>
              <p:tags r:id="rId2"/>
            </p:custDataLst>
          </p:nvPr>
        </p:nvSpPr>
        <p:spPr>
          <a:xfrm>
            <a:off x="304165" y="663575"/>
            <a:ext cx="8827770" cy="786765"/>
          </a:xfrm>
          <a:prstGeom prst="rect">
            <a:avLst/>
          </a:prstGeom>
          <a:noFill/>
        </p:spPr>
        <p:txBody>
          <a:bodyPr wrap="square" lIns="95250" tIns="95250" rIns="95250" bIns="95250" rtlCol="0" anchor="t">
            <a:noAutofit/>
          </a:bodyPr>
          <a:lstStyle/>
          <a:p>
            <a:pPr marL="0" indent="0" algn="ctr">
              <a:lnSpc>
                <a:spcPct val="113000"/>
              </a:lnSpc>
              <a:spcBef>
                <a:spcPts val="375"/>
              </a:spcBef>
              <a:buNone/>
            </a:pPr>
            <a:r>
              <a:rPr lang="zh-CN" altLang="en-US" sz="1440" dirty="0"/>
              <a:t>深入分析不同项目、开发者或组织在</a:t>
            </a:r>
            <a:r>
              <a:rPr lang="en-US" altLang="zh-CN" sz="1440" dirty="0"/>
              <a:t> OpenRank </a:t>
            </a:r>
            <a:r>
              <a:rPr lang="zh-CN" altLang="en-US" sz="1440" dirty="0"/>
              <a:t>中的具体排名和变化趋势，结合相关图表和数据，探讨排名背后的原因和影响因素，如项目的创新性、开发者的活跃度、社区的支持度等</a:t>
            </a:r>
          </a:p>
        </p:txBody>
      </p:sp>
      <p:pic>
        <p:nvPicPr>
          <p:cNvPr id="6" name="图片 5">
            <a:extLst>
              <a:ext uri="{FF2B5EF4-FFF2-40B4-BE49-F238E27FC236}">
                <a16:creationId xmlns:a16="http://schemas.microsoft.com/office/drawing/2014/main" id="{D1EC8383-F20B-E095-7A0A-89006F92AC82}"/>
              </a:ext>
            </a:extLst>
          </p:cNvPr>
          <p:cNvPicPr>
            <a:picLocks noChangeAspect="1"/>
          </p:cNvPicPr>
          <p:nvPr/>
        </p:nvPicPr>
        <p:blipFill>
          <a:blip r:embed="rId6"/>
          <a:stretch>
            <a:fillRect/>
          </a:stretch>
        </p:blipFill>
        <p:spPr>
          <a:xfrm>
            <a:off x="802952" y="1489075"/>
            <a:ext cx="7377193" cy="3581989"/>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15">
            <a:lum/>
          </a:blip>
          <a:srcRect/>
          <a:stretch>
            <a:fillRect/>
          </a:stretch>
        </a:blipFill>
        <a:effectLst/>
      </p:bgPr>
    </p:bg>
    <p:spTree>
      <p:nvGrpSpPr>
        <p:cNvPr id="1" name=""/>
        <p:cNvGrpSpPr/>
        <p:nvPr/>
      </p:nvGrpSpPr>
      <p:grpSpPr>
        <a:xfrm>
          <a:off x="0" y="0"/>
          <a:ext cx="0" cy="0"/>
          <a:chOff x="0" y="0"/>
          <a:chExt cx="0" cy="0"/>
        </a:xfrm>
      </p:grpSpPr>
      <p:sp>
        <p:nvSpPr>
          <p:cNvPr id="2" name="Text 0"/>
          <p:cNvSpPr/>
          <p:nvPr/>
        </p:nvSpPr>
        <p:spPr>
          <a:xfrm>
            <a:off x="490887" y="114331"/>
            <a:ext cx="1344276" cy="868680"/>
          </a:xfrm>
          <a:prstGeom prst="rect">
            <a:avLst/>
          </a:prstGeom>
          <a:noFill/>
        </p:spPr>
        <p:txBody>
          <a:bodyPr wrap="square" lIns="95250" tIns="95250" rIns="95250" bIns="95250" rtlCol="0" anchor="t">
            <a:spAutoFit/>
          </a:bodyPr>
          <a:lstStyle/>
          <a:p>
            <a:pPr marL="0" indent="0">
              <a:lnSpc>
                <a:spcPct val="113000"/>
              </a:lnSpc>
              <a:spcBef>
                <a:spcPts val="375"/>
              </a:spcBef>
              <a:buNone/>
            </a:pPr>
            <a:r>
              <a:rPr lang="en-US" sz="360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0"/>
              </a:rPr>
              <a:t>目录</a:t>
            </a:r>
            <a:endParaRPr lang="en-US" sz="1440" dirty="0"/>
          </a:p>
        </p:txBody>
      </p:sp>
      <p:sp>
        <p:nvSpPr>
          <p:cNvPr id="3" name="Text 1"/>
          <p:cNvSpPr/>
          <p:nvPr/>
        </p:nvSpPr>
        <p:spPr>
          <a:xfrm>
            <a:off x="1512655" y="219487"/>
            <a:ext cx="4081223" cy="676656"/>
          </a:xfrm>
          <a:prstGeom prst="rect">
            <a:avLst/>
          </a:prstGeom>
          <a:noFill/>
        </p:spPr>
        <p:txBody>
          <a:bodyPr wrap="square" lIns="95250" tIns="95250" rIns="95250" bIns="95250" rtlCol="0" anchor="t">
            <a:spAutoFit/>
          </a:bodyPr>
          <a:lstStyle/>
          <a:p>
            <a:pPr marL="0" indent="0">
              <a:lnSpc>
                <a:spcPct val="113000"/>
              </a:lnSpc>
              <a:spcBef>
                <a:spcPts val="375"/>
              </a:spcBef>
              <a:buNone/>
            </a:pPr>
            <a:r>
              <a:rPr lang="en-US" sz="2590" b="1" dirty="0">
                <a:solidFill>
                  <a:srgbClr val="10CABA"/>
                </a:solidFill>
                <a:latin typeface="微软雅黑" panose="020B0503020204020204" pitchFamily="34" charset="-122"/>
                <a:ea typeface="微软雅黑" panose="020B0503020204020204" pitchFamily="34" charset="-122"/>
                <a:cs typeface="微软雅黑" panose="020B0503020204020204" pitchFamily="34" charset="-120"/>
              </a:rPr>
              <a:t>CATALOG</a:t>
            </a:r>
            <a:endParaRPr lang="en-US" sz="1440" dirty="0"/>
          </a:p>
        </p:txBody>
      </p:sp>
      <p:sp>
        <p:nvSpPr>
          <p:cNvPr id="4" name="Text 2"/>
          <p:cNvSpPr/>
          <p:nvPr>
            <p:custDataLst>
              <p:tags r:id="rId1"/>
            </p:custDataLst>
          </p:nvPr>
        </p:nvSpPr>
        <p:spPr>
          <a:xfrm>
            <a:off x="1417432" y="1591635"/>
            <a:ext cx="3236976" cy="490855"/>
          </a:xfrm>
          <a:prstGeom prst="rect">
            <a:avLst/>
          </a:prstGeom>
          <a:noFill/>
        </p:spPr>
        <p:txBody>
          <a:bodyPr wrap="square" lIns="95250" tIns="95250" rIns="95250" bIns="95250" rtlCol="0" anchor="t">
            <a:spAutoFit/>
          </a:bodyPr>
          <a:lstStyle/>
          <a:p>
            <a:pPr marL="0" indent="0">
              <a:lnSpc>
                <a:spcPct val="113000"/>
              </a:lnSpc>
              <a:spcBef>
                <a:spcPts val="375"/>
              </a:spcBef>
              <a:buNone/>
            </a:pPr>
            <a:r>
              <a:rPr lang="en-US" sz="173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0"/>
              </a:rPr>
              <a:t>OpenRank</a:t>
            </a:r>
            <a:r>
              <a:rPr lang="zh-CN" altLang="en-US" sz="173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0"/>
              </a:rPr>
              <a:t>概述</a:t>
            </a:r>
          </a:p>
        </p:txBody>
      </p:sp>
      <p:sp>
        <p:nvSpPr>
          <p:cNvPr id="5" name="Text 3"/>
          <p:cNvSpPr/>
          <p:nvPr>
            <p:custDataLst>
              <p:tags r:id="rId2"/>
            </p:custDataLst>
          </p:nvPr>
        </p:nvSpPr>
        <p:spPr>
          <a:xfrm>
            <a:off x="790264" y="1535800"/>
            <a:ext cx="713232" cy="621792"/>
          </a:xfrm>
          <a:prstGeom prst="rect">
            <a:avLst/>
          </a:prstGeom>
          <a:noFill/>
        </p:spPr>
        <p:txBody>
          <a:bodyPr wrap="square" lIns="95250" tIns="95250" rIns="95250" bIns="95250" rtlCol="0" anchor="t">
            <a:spAutoFit/>
          </a:bodyPr>
          <a:lstStyle/>
          <a:p>
            <a:pPr marL="0" indent="0" algn="r">
              <a:lnSpc>
                <a:spcPct val="113000"/>
              </a:lnSpc>
              <a:spcBef>
                <a:spcPts val="375"/>
              </a:spcBef>
              <a:buNone/>
            </a:pPr>
            <a:r>
              <a:rPr lang="en-US" sz="2305"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0"/>
              </a:rPr>
              <a:t>01</a:t>
            </a:r>
            <a:endParaRPr lang="en-US" sz="1440" dirty="0"/>
          </a:p>
        </p:txBody>
      </p:sp>
      <p:sp>
        <p:nvSpPr>
          <p:cNvPr id="6" name="Text 4"/>
          <p:cNvSpPr/>
          <p:nvPr>
            <p:custDataLst>
              <p:tags r:id="rId3"/>
            </p:custDataLst>
          </p:nvPr>
        </p:nvSpPr>
        <p:spPr>
          <a:xfrm>
            <a:off x="5085893" y="1591308"/>
            <a:ext cx="3236976" cy="490855"/>
          </a:xfrm>
          <a:prstGeom prst="rect">
            <a:avLst/>
          </a:prstGeom>
          <a:noFill/>
        </p:spPr>
        <p:txBody>
          <a:bodyPr wrap="square" lIns="95250" tIns="95250" rIns="95250" bIns="95250" rtlCol="0" anchor="t">
            <a:spAutoFit/>
          </a:bodyPr>
          <a:lstStyle/>
          <a:p>
            <a:pPr marL="0" indent="0">
              <a:lnSpc>
                <a:spcPct val="113000"/>
              </a:lnSpc>
              <a:spcBef>
                <a:spcPts val="375"/>
              </a:spcBef>
              <a:buNone/>
            </a:pPr>
            <a:r>
              <a:rPr lang="en-US" sz="173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0"/>
              </a:rPr>
              <a:t>数据分析</a:t>
            </a:r>
            <a:r>
              <a:rPr lang="zh-CN" altLang="en-US" sz="173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0"/>
              </a:rPr>
              <a:t>步骤及作用</a:t>
            </a:r>
          </a:p>
        </p:txBody>
      </p:sp>
      <p:sp>
        <p:nvSpPr>
          <p:cNvPr id="7" name="Text 5"/>
          <p:cNvSpPr/>
          <p:nvPr>
            <p:custDataLst>
              <p:tags r:id="rId4"/>
            </p:custDataLst>
          </p:nvPr>
        </p:nvSpPr>
        <p:spPr>
          <a:xfrm>
            <a:off x="4458726" y="1535473"/>
            <a:ext cx="713232" cy="621792"/>
          </a:xfrm>
          <a:prstGeom prst="rect">
            <a:avLst/>
          </a:prstGeom>
          <a:noFill/>
        </p:spPr>
        <p:txBody>
          <a:bodyPr wrap="square" lIns="95250" tIns="95250" rIns="95250" bIns="95250" rtlCol="0" anchor="t">
            <a:spAutoFit/>
          </a:bodyPr>
          <a:lstStyle/>
          <a:p>
            <a:pPr marL="0" indent="0" algn="r">
              <a:lnSpc>
                <a:spcPct val="113000"/>
              </a:lnSpc>
              <a:spcBef>
                <a:spcPts val="375"/>
              </a:spcBef>
              <a:buNone/>
            </a:pPr>
            <a:r>
              <a:rPr lang="en-US" sz="2305"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0"/>
              </a:rPr>
              <a:t>02</a:t>
            </a:r>
            <a:endParaRPr lang="en-US" sz="1440" dirty="0"/>
          </a:p>
        </p:txBody>
      </p:sp>
      <p:sp>
        <p:nvSpPr>
          <p:cNvPr id="8" name="Text 6"/>
          <p:cNvSpPr/>
          <p:nvPr>
            <p:custDataLst>
              <p:tags r:id="rId5"/>
            </p:custDataLst>
          </p:nvPr>
        </p:nvSpPr>
        <p:spPr>
          <a:xfrm>
            <a:off x="1417584" y="2331896"/>
            <a:ext cx="3236976" cy="490855"/>
          </a:xfrm>
          <a:prstGeom prst="rect">
            <a:avLst/>
          </a:prstGeom>
          <a:noFill/>
        </p:spPr>
        <p:txBody>
          <a:bodyPr wrap="square" lIns="95250" tIns="95250" rIns="95250" bIns="95250" rtlCol="0" anchor="t">
            <a:spAutoFit/>
          </a:bodyPr>
          <a:lstStyle/>
          <a:p>
            <a:pPr marL="0" indent="0">
              <a:lnSpc>
                <a:spcPct val="113000"/>
              </a:lnSpc>
              <a:spcBef>
                <a:spcPts val="375"/>
              </a:spcBef>
              <a:buNone/>
            </a:pPr>
            <a:r>
              <a:rPr lang="en-US" sz="173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0"/>
              </a:rPr>
              <a:t>可视化大屏</a:t>
            </a:r>
            <a:r>
              <a:rPr lang="zh-CN" altLang="en-US" sz="173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0"/>
              </a:rPr>
              <a:t>设计步骤</a:t>
            </a:r>
          </a:p>
        </p:txBody>
      </p:sp>
      <p:sp>
        <p:nvSpPr>
          <p:cNvPr id="9" name="Text 7"/>
          <p:cNvSpPr/>
          <p:nvPr>
            <p:custDataLst>
              <p:tags r:id="rId6"/>
            </p:custDataLst>
          </p:nvPr>
        </p:nvSpPr>
        <p:spPr>
          <a:xfrm>
            <a:off x="790417" y="2276061"/>
            <a:ext cx="713232" cy="621792"/>
          </a:xfrm>
          <a:prstGeom prst="rect">
            <a:avLst/>
          </a:prstGeom>
          <a:noFill/>
        </p:spPr>
        <p:txBody>
          <a:bodyPr wrap="square" lIns="95250" tIns="95250" rIns="95250" bIns="95250" rtlCol="0" anchor="t">
            <a:spAutoFit/>
          </a:bodyPr>
          <a:lstStyle/>
          <a:p>
            <a:pPr marL="0" indent="0" algn="r">
              <a:lnSpc>
                <a:spcPct val="113000"/>
              </a:lnSpc>
              <a:spcBef>
                <a:spcPts val="375"/>
              </a:spcBef>
              <a:buNone/>
            </a:pPr>
            <a:r>
              <a:rPr lang="en-US" sz="2305"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0"/>
              </a:rPr>
              <a:t>03</a:t>
            </a:r>
            <a:endParaRPr lang="en-US" sz="1440" dirty="0"/>
          </a:p>
        </p:txBody>
      </p:sp>
      <p:sp>
        <p:nvSpPr>
          <p:cNvPr id="10" name="Text 8"/>
          <p:cNvSpPr/>
          <p:nvPr>
            <p:custDataLst>
              <p:tags r:id="rId7"/>
            </p:custDataLst>
          </p:nvPr>
        </p:nvSpPr>
        <p:spPr>
          <a:xfrm>
            <a:off x="5085772" y="2331896"/>
            <a:ext cx="3236976" cy="490855"/>
          </a:xfrm>
          <a:prstGeom prst="rect">
            <a:avLst/>
          </a:prstGeom>
          <a:noFill/>
        </p:spPr>
        <p:txBody>
          <a:bodyPr wrap="square" lIns="95250" tIns="95250" rIns="95250" bIns="95250" rtlCol="0" anchor="t">
            <a:spAutoFit/>
          </a:bodyPr>
          <a:lstStyle/>
          <a:p>
            <a:pPr marL="0" indent="0">
              <a:lnSpc>
                <a:spcPct val="113000"/>
              </a:lnSpc>
              <a:spcBef>
                <a:spcPts val="375"/>
              </a:spcBef>
              <a:buNone/>
            </a:pPr>
            <a:r>
              <a:rPr lang="en-US" sz="173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0"/>
              </a:rPr>
              <a:t>可视化</a:t>
            </a:r>
            <a:r>
              <a:rPr lang="zh-CN" altLang="en-US" sz="173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0"/>
              </a:rPr>
              <a:t>工具的使用</a:t>
            </a:r>
          </a:p>
        </p:txBody>
      </p:sp>
      <p:sp>
        <p:nvSpPr>
          <p:cNvPr id="11" name="Text 9"/>
          <p:cNvSpPr/>
          <p:nvPr>
            <p:custDataLst>
              <p:tags r:id="rId8"/>
            </p:custDataLst>
          </p:nvPr>
        </p:nvSpPr>
        <p:spPr>
          <a:xfrm>
            <a:off x="4458605" y="2276061"/>
            <a:ext cx="713232" cy="621792"/>
          </a:xfrm>
          <a:prstGeom prst="rect">
            <a:avLst/>
          </a:prstGeom>
          <a:noFill/>
        </p:spPr>
        <p:txBody>
          <a:bodyPr wrap="square" lIns="95250" tIns="95250" rIns="95250" bIns="95250" rtlCol="0" anchor="t">
            <a:spAutoFit/>
          </a:bodyPr>
          <a:lstStyle/>
          <a:p>
            <a:pPr marL="0" indent="0" algn="r">
              <a:lnSpc>
                <a:spcPct val="113000"/>
              </a:lnSpc>
              <a:spcBef>
                <a:spcPts val="375"/>
              </a:spcBef>
              <a:buNone/>
            </a:pPr>
            <a:r>
              <a:rPr lang="en-US" sz="2305"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0"/>
              </a:rPr>
              <a:t>04</a:t>
            </a:r>
            <a:endParaRPr lang="en-US" sz="1440" dirty="0"/>
          </a:p>
        </p:txBody>
      </p:sp>
      <p:sp>
        <p:nvSpPr>
          <p:cNvPr id="12" name="Text 10"/>
          <p:cNvSpPr/>
          <p:nvPr>
            <p:custDataLst>
              <p:tags r:id="rId9"/>
            </p:custDataLst>
          </p:nvPr>
        </p:nvSpPr>
        <p:spPr>
          <a:xfrm>
            <a:off x="1417511" y="3072603"/>
            <a:ext cx="3236976" cy="490855"/>
          </a:xfrm>
          <a:prstGeom prst="rect">
            <a:avLst/>
          </a:prstGeom>
          <a:noFill/>
        </p:spPr>
        <p:txBody>
          <a:bodyPr wrap="square" lIns="95250" tIns="95250" rIns="95250" bIns="95250" rtlCol="0" anchor="t">
            <a:spAutoFit/>
          </a:bodyPr>
          <a:lstStyle/>
          <a:p>
            <a:pPr marL="0" algn="l">
              <a:lnSpc>
                <a:spcPct val="113000"/>
              </a:lnSpc>
              <a:spcBef>
                <a:spcPts val="375"/>
              </a:spcBef>
              <a:buClrTx/>
              <a:buSzTx/>
              <a:buFontTx/>
              <a:buNone/>
            </a:pPr>
            <a:r>
              <a:rPr lang="en-US" sz="173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0"/>
              </a:rPr>
              <a:t>可视化大屏展示</a:t>
            </a:r>
          </a:p>
        </p:txBody>
      </p:sp>
      <p:sp>
        <p:nvSpPr>
          <p:cNvPr id="13" name="Text 11"/>
          <p:cNvSpPr/>
          <p:nvPr>
            <p:custDataLst>
              <p:tags r:id="rId10"/>
            </p:custDataLst>
          </p:nvPr>
        </p:nvSpPr>
        <p:spPr>
          <a:xfrm>
            <a:off x="790344" y="3016768"/>
            <a:ext cx="713232" cy="621792"/>
          </a:xfrm>
          <a:prstGeom prst="rect">
            <a:avLst/>
          </a:prstGeom>
          <a:noFill/>
        </p:spPr>
        <p:txBody>
          <a:bodyPr wrap="square" lIns="95250" tIns="95250" rIns="95250" bIns="95250" rtlCol="0" anchor="t">
            <a:spAutoFit/>
          </a:bodyPr>
          <a:lstStyle/>
          <a:p>
            <a:pPr marL="0" indent="0" algn="r">
              <a:lnSpc>
                <a:spcPct val="113000"/>
              </a:lnSpc>
              <a:spcBef>
                <a:spcPts val="375"/>
              </a:spcBef>
              <a:buNone/>
            </a:pPr>
            <a:r>
              <a:rPr lang="en-US" sz="2305"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0"/>
              </a:rPr>
              <a:t>05</a:t>
            </a:r>
            <a:endParaRPr lang="en-US" sz="1440" dirty="0"/>
          </a:p>
        </p:txBody>
      </p:sp>
      <p:sp>
        <p:nvSpPr>
          <p:cNvPr id="14" name="Text 12"/>
          <p:cNvSpPr/>
          <p:nvPr>
            <p:custDataLst>
              <p:tags r:id="rId11"/>
            </p:custDataLst>
          </p:nvPr>
        </p:nvSpPr>
        <p:spPr>
          <a:xfrm>
            <a:off x="5085772" y="3072603"/>
            <a:ext cx="3236976" cy="512064"/>
          </a:xfrm>
          <a:prstGeom prst="rect">
            <a:avLst/>
          </a:prstGeom>
          <a:noFill/>
        </p:spPr>
        <p:txBody>
          <a:bodyPr wrap="square" lIns="95250" tIns="95250" rIns="95250" bIns="95250" rtlCol="0" anchor="t">
            <a:spAutoFit/>
          </a:bodyPr>
          <a:lstStyle/>
          <a:p>
            <a:pPr marL="0" indent="0">
              <a:lnSpc>
                <a:spcPct val="113000"/>
              </a:lnSpc>
              <a:spcBef>
                <a:spcPts val="375"/>
              </a:spcBef>
              <a:buNone/>
            </a:pPr>
            <a:r>
              <a:rPr lang="en-US" sz="173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0"/>
              </a:rPr>
              <a:t>未来趋势与展望</a:t>
            </a:r>
            <a:endParaRPr lang="en-US" sz="1440" dirty="0"/>
          </a:p>
        </p:txBody>
      </p:sp>
      <p:sp>
        <p:nvSpPr>
          <p:cNvPr id="15" name="Text 13"/>
          <p:cNvSpPr/>
          <p:nvPr>
            <p:custDataLst>
              <p:tags r:id="rId12"/>
            </p:custDataLst>
          </p:nvPr>
        </p:nvSpPr>
        <p:spPr>
          <a:xfrm>
            <a:off x="4458605" y="3016768"/>
            <a:ext cx="713232" cy="621792"/>
          </a:xfrm>
          <a:prstGeom prst="rect">
            <a:avLst/>
          </a:prstGeom>
          <a:noFill/>
        </p:spPr>
        <p:txBody>
          <a:bodyPr wrap="square" lIns="95250" tIns="95250" rIns="95250" bIns="95250" rtlCol="0" anchor="t">
            <a:spAutoFit/>
          </a:bodyPr>
          <a:lstStyle/>
          <a:p>
            <a:pPr marL="0" indent="0" algn="r">
              <a:lnSpc>
                <a:spcPct val="113000"/>
              </a:lnSpc>
              <a:spcBef>
                <a:spcPts val="375"/>
              </a:spcBef>
              <a:buNone/>
            </a:pPr>
            <a:r>
              <a:rPr lang="en-US" sz="2305"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0"/>
              </a:rPr>
              <a:t>06</a:t>
            </a:r>
            <a:endParaRPr lang="en-US" sz="144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
        <p:nvSpPr>
          <p:cNvPr id="2" name="Text 0"/>
          <p:cNvSpPr/>
          <p:nvPr/>
        </p:nvSpPr>
        <p:spPr>
          <a:xfrm>
            <a:off x="554859" y="72436"/>
            <a:ext cx="8589141" cy="563359"/>
          </a:xfrm>
          <a:prstGeom prst="rect">
            <a:avLst/>
          </a:prstGeom>
          <a:noFill/>
        </p:spPr>
        <p:txBody>
          <a:bodyPr wrap="square" lIns="95250" tIns="95250" rIns="95250" bIns="95250" rtlCol="0" anchor="t">
            <a:spAutoFit/>
          </a:bodyPr>
          <a:lstStyle/>
          <a:p>
            <a:pPr marL="0" indent="0">
              <a:lnSpc>
                <a:spcPct val="113000"/>
              </a:lnSpc>
              <a:spcBef>
                <a:spcPts val="375"/>
              </a:spcBef>
              <a:buNone/>
            </a:pPr>
            <a:r>
              <a:rPr lang="zh-CN" altLang="en-US" sz="2305" b="1" dirty="0">
                <a:solidFill>
                  <a:srgbClr val="065476"/>
                </a:solidFill>
                <a:latin typeface="微软雅黑" panose="020B0503020204020204" pitchFamily="34" charset="-122"/>
                <a:ea typeface="微软雅黑" panose="020B0503020204020204" pitchFamily="34" charset="-122"/>
                <a:cs typeface="微软雅黑" panose="020B0503020204020204" pitchFamily="34" charset="-120"/>
              </a:rPr>
              <a:t>预测展示区</a:t>
            </a:r>
          </a:p>
        </p:txBody>
      </p:sp>
      <p:sp>
        <p:nvSpPr>
          <p:cNvPr id="3" name="Shape 1"/>
          <p:cNvSpPr/>
          <p:nvPr/>
        </p:nvSpPr>
        <p:spPr>
          <a:xfrm>
            <a:off x="259876" y="279031"/>
            <a:ext cx="224747" cy="224747"/>
          </a:xfrm>
          <a:custGeom>
            <a:avLst/>
            <a:gdLst/>
            <a:ahLst/>
            <a:cxnLst/>
            <a:rect l="l" t="t" r="r" b="b"/>
            <a:pathLst>
              <a:path w="224747" h="224747">
                <a:moveTo>
                  <a:pt x="112374" y="0"/>
                </a:moveTo>
                <a:moveTo>
                  <a:pt x="112374" y="0"/>
                </a:moveTo>
                <a:cubicBezTo>
                  <a:pt x="174394" y="0"/>
                  <a:pt x="224747" y="50353"/>
                  <a:pt x="224747" y="112374"/>
                </a:cubicBezTo>
                <a:cubicBezTo>
                  <a:pt x="224747" y="174394"/>
                  <a:pt x="174394" y="224747"/>
                  <a:pt x="112374" y="224747"/>
                </a:cubicBezTo>
                <a:cubicBezTo>
                  <a:pt x="50353" y="224747"/>
                  <a:pt x="0" y="174394"/>
                  <a:pt x="0" y="112374"/>
                </a:cubicBezTo>
                <a:cubicBezTo>
                  <a:pt x="0" y="50353"/>
                  <a:pt x="50353" y="0"/>
                  <a:pt x="112374" y="0"/>
                </a:cubicBezTo>
                <a:close/>
              </a:path>
            </a:pathLst>
          </a:custGeom>
          <a:solidFill>
            <a:srgbClr val="000000">
              <a:alpha val="0"/>
            </a:srgbClr>
          </a:solidFill>
          <a:ln w="38100">
            <a:solidFill>
              <a:srgbClr val="065476"/>
            </a:solidFill>
            <a:prstDash val="solid"/>
          </a:ln>
        </p:spPr>
      </p:sp>
      <p:sp>
        <p:nvSpPr>
          <p:cNvPr id="5" name="Shape 3"/>
          <p:cNvSpPr/>
          <p:nvPr>
            <p:custDataLst>
              <p:tags r:id="rId1"/>
            </p:custDataLst>
          </p:nvPr>
        </p:nvSpPr>
        <p:spPr>
          <a:xfrm>
            <a:off x="0" y="631190"/>
            <a:ext cx="9157970" cy="825500"/>
          </a:xfrm>
          <a:custGeom>
            <a:avLst/>
            <a:gdLst/>
            <a:ahLst/>
            <a:cxnLst/>
            <a:rect l="l" t="t" r="r" b="b"/>
            <a:pathLst>
              <a:path w="2580437" h="530352">
                <a:moveTo>
                  <a:pt x="99957" y="0"/>
                </a:moveTo>
                <a:moveTo>
                  <a:pt x="99957" y="0"/>
                </a:moveTo>
                <a:lnTo>
                  <a:pt x="2480479" y="0"/>
                </a:lnTo>
                <a:quadBezTo>
                  <a:pt x="2580437" y="0"/>
                  <a:pt x="2580437" y="99957"/>
                </a:quadBezTo>
                <a:lnTo>
                  <a:pt x="2580437" y="430395"/>
                </a:lnTo>
                <a:quadBezTo>
                  <a:pt x="2580437" y="530352"/>
                  <a:pt x="2480479" y="530352"/>
                </a:quadBezTo>
                <a:lnTo>
                  <a:pt x="99957" y="530352"/>
                </a:lnTo>
                <a:quadBezTo>
                  <a:pt x="0" y="530352"/>
                  <a:pt x="0" y="430395"/>
                </a:quadBezTo>
                <a:lnTo>
                  <a:pt x="0" y="99957"/>
                </a:lnTo>
                <a:quadBezTo>
                  <a:pt x="0" y="0"/>
                  <a:pt x="99957" y="0"/>
                </a:quadBezTo>
                <a:close/>
              </a:path>
            </a:pathLst>
          </a:custGeom>
          <a:solidFill>
            <a:srgbClr val="10CABA"/>
          </a:solidFill>
        </p:spPr>
      </p:sp>
      <p:sp>
        <p:nvSpPr>
          <p:cNvPr id="9" name="Text 7"/>
          <p:cNvSpPr/>
          <p:nvPr>
            <p:custDataLst>
              <p:tags r:id="rId2"/>
            </p:custDataLst>
          </p:nvPr>
        </p:nvSpPr>
        <p:spPr>
          <a:xfrm>
            <a:off x="304165" y="663575"/>
            <a:ext cx="8827770" cy="786765"/>
          </a:xfrm>
          <a:prstGeom prst="rect">
            <a:avLst/>
          </a:prstGeom>
          <a:noFill/>
        </p:spPr>
        <p:txBody>
          <a:bodyPr wrap="square" lIns="95250" tIns="95250" rIns="95250" bIns="95250" rtlCol="0" anchor="t">
            <a:noAutofit/>
          </a:bodyPr>
          <a:lstStyle/>
          <a:p>
            <a:pPr marL="0" indent="0" algn="ctr">
              <a:lnSpc>
                <a:spcPct val="113000"/>
              </a:lnSpc>
              <a:spcBef>
                <a:spcPts val="375"/>
              </a:spcBef>
              <a:buNone/>
            </a:pPr>
            <a:r>
              <a:rPr lang="zh-CN" altLang="en-US" sz="1440" dirty="0"/>
              <a:t>点击进入预测详情展示区，呈现该项目对</a:t>
            </a:r>
            <a:r>
              <a:rPr lang="en-US" altLang="zh-CN" sz="1440" dirty="0"/>
              <a:t> </a:t>
            </a:r>
            <a:r>
              <a:rPr lang="en-US" altLang="zh-CN" sz="1440" dirty="0" err="1"/>
              <a:t>OpenRank</a:t>
            </a:r>
            <a:r>
              <a:rPr lang="en-US" altLang="zh-CN" sz="1440" dirty="0"/>
              <a:t> </a:t>
            </a:r>
            <a:r>
              <a:rPr lang="zh-CN" altLang="en-US" sz="1440" dirty="0"/>
              <a:t>值，</a:t>
            </a:r>
            <a:r>
              <a:rPr lang="en-US" altLang="zh-CN" sz="1440" dirty="0" err="1"/>
              <a:t>Github</a:t>
            </a:r>
            <a:r>
              <a:rPr lang="zh-CN" altLang="en-US" sz="1440" dirty="0"/>
              <a:t>值，项目活跃度，开发者关注度，</a:t>
            </a:r>
            <a:r>
              <a:rPr lang="en-US" altLang="zh-CN" sz="1440" dirty="0"/>
              <a:t>PR</a:t>
            </a:r>
            <a:r>
              <a:rPr lang="zh-CN" altLang="en-US" sz="1440" dirty="0"/>
              <a:t>处理效率的数据发展预测</a:t>
            </a:r>
          </a:p>
        </p:txBody>
      </p:sp>
      <p:pic>
        <p:nvPicPr>
          <p:cNvPr id="6" name="图片 5">
            <a:extLst>
              <a:ext uri="{FF2B5EF4-FFF2-40B4-BE49-F238E27FC236}">
                <a16:creationId xmlns:a16="http://schemas.microsoft.com/office/drawing/2014/main" id="{8573F8A9-B317-D2F6-5274-AEA89CCDDDC8}"/>
              </a:ext>
            </a:extLst>
          </p:cNvPr>
          <p:cNvPicPr>
            <a:picLocks noChangeAspect="1"/>
          </p:cNvPicPr>
          <p:nvPr/>
        </p:nvPicPr>
        <p:blipFill>
          <a:blip r:embed="rId6"/>
          <a:stretch>
            <a:fillRect/>
          </a:stretch>
        </p:blipFill>
        <p:spPr>
          <a:xfrm>
            <a:off x="1030324" y="1509033"/>
            <a:ext cx="7375452" cy="3562031"/>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ext 0"/>
          <p:cNvSpPr/>
          <p:nvPr/>
        </p:nvSpPr>
        <p:spPr>
          <a:xfrm>
            <a:off x="138248" y="1033772"/>
            <a:ext cx="3275384" cy="3300984"/>
          </a:xfrm>
          <a:prstGeom prst="rect">
            <a:avLst/>
          </a:prstGeom>
          <a:noFill/>
        </p:spPr>
        <p:txBody>
          <a:bodyPr wrap="square" lIns="95250" tIns="95250" rIns="95250" bIns="95250" rtlCol="0" anchor="t">
            <a:spAutoFit/>
          </a:bodyPr>
          <a:lstStyle/>
          <a:p>
            <a:pPr marL="0" indent="0" algn="ctr">
              <a:lnSpc>
                <a:spcPct val="113000"/>
              </a:lnSpc>
              <a:spcBef>
                <a:spcPts val="375"/>
              </a:spcBef>
              <a:buNone/>
            </a:pPr>
            <a:r>
              <a:rPr lang="en-US" sz="15840" b="1" dirty="0">
                <a:solidFill>
                  <a:srgbClr val="2EB0EA"/>
                </a:solidFill>
                <a:latin typeface="Arial" panose="020B0604020202020204" pitchFamily="34" charset="0"/>
                <a:ea typeface="Arial" panose="020B0604020202020204" pitchFamily="34" charset="-122"/>
                <a:cs typeface="Arial" panose="020B0604020202020204" pitchFamily="34" charset="-120"/>
              </a:rPr>
              <a:t>06</a:t>
            </a:r>
            <a:endParaRPr lang="en-US" sz="1440" dirty="0"/>
          </a:p>
        </p:txBody>
      </p:sp>
      <p:sp>
        <p:nvSpPr>
          <p:cNvPr id="3" name="Text 1"/>
          <p:cNvSpPr/>
          <p:nvPr/>
        </p:nvSpPr>
        <p:spPr>
          <a:xfrm>
            <a:off x="3666849" y="2068830"/>
            <a:ext cx="5429676" cy="1005840"/>
          </a:xfrm>
          <a:prstGeom prst="rect">
            <a:avLst/>
          </a:prstGeom>
          <a:noFill/>
        </p:spPr>
        <p:txBody>
          <a:bodyPr wrap="square" lIns="95250" tIns="95250" rIns="95250" bIns="95250" rtlCol="0" anchor="t">
            <a:spAutoFit/>
          </a:bodyPr>
          <a:lstStyle/>
          <a:p>
            <a:pPr marL="0" indent="0">
              <a:lnSpc>
                <a:spcPct val="113000"/>
              </a:lnSpc>
              <a:spcBef>
                <a:spcPts val="375"/>
              </a:spcBef>
              <a:buNone/>
            </a:pPr>
            <a:r>
              <a:rPr lang="en-US" sz="432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0"/>
              </a:rPr>
              <a:t>未来趋势与展望</a:t>
            </a:r>
            <a:endParaRPr lang="en-US" sz="144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27">
            <a:lum/>
          </a:blip>
          <a:srcRect/>
          <a:stretch>
            <a:fillRect/>
          </a:stretch>
        </a:blipFill>
        <a:effectLst/>
      </p:bgPr>
    </p:bg>
    <p:spTree>
      <p:nvGrpSpPr>
        <p:cNvPr id="1" name=""/>
        <p:cNvGrpSpPr/>
        <p:nvPr/>
      </p:nvGrpSpPr>
      <p:grpSpPr>
        <a:xfrm>
          <a:off x="0" y="0"/>
          <a:ext cx="0" cy="0"/>
          <a:chOff x="0" y="0"/>
          <a:chExt cx="0" cy="0"/>
        </a:xfrm>
      </p:grpSpPr>
      <p:sp>
        <p:nvSpPr>
          <p:cNvPr id="2" name="Text 0"/>
          <p:cNvSpPr/>
          <p:nvPr/>
        </p:nvSpPr>
        <p:spPr>
          <a:xfrm>
            <a:off x="554859" y="72436"/>
            <a:ext cx="8589141" cy="640080"/>
          </a:xfrm>
          <a:prstGeom prst="rect">
            <a:avLst/>
          </a:prstGeom>
          <a:noFill/>
        </p:spPr>
        <p:txBody>
          <a:bodyPr wrap="square" lIns="95250" tIns="95250" rIns="95250" bIns="95250" rtlCol="0" anchor="t">
            <a:spAutoFit/>
          </a:bodyPr>
          <a:lstStyle/>
          <a:p>
            <a:pPr marL="0" indent="0">
              <a:lnSpc>
                <a:spcPct val="113000"/>
              </a:lnSpc>
              <a:spcBef>
                <a:spcPts val="375"/>
              </a:spcBef>
              <a:buNone/>
            </a:pPr>
            <a:r>
              <a:rPr lang="en-US" sz="2305" b="1" dirty="0">
                <a:solidFill>
                  <a:srgbClr val="065476"/>
                </a:solidFill>
                <a:latin typeface="微软雅黑" panose="020B0503020204020204" pitchFamily="34" charset="-122"/>
                <a:ea typeface="微软雅黑" panose="020B0503020204020204" pitchFamily="34" charset="-122"/>
                <a:cs typeface="微软雅黑" panose="020B0503020204020204" pitchFamily="34" charset="-120"/>
              </a:rPr>
              <a:t>前沿技术发展</a:t>
            </a:r>
            <a:endParaRPr lang="en-US" sz="1440" dirty="0"/>
          </a:p>
        </p:txBody>
      </p:sp>
      <p:sp>
        <p:nvSpPr>
          <p:cNvPr id="3" name="Shape 1"/>
          <p:cNvSpPr/>
          <p:nvPr/>
        </p:nvSpPr>
        <p:spPr>
          <a:xfrm>
            <a:off x="259876" y="279031"/>
            <a:ext cx="224747" cy="224747"/>
          </a:xfrm>
          <a:custGeom>
            <a:avLst/>
            <a:gdLst/>
            <a:ahLst/>
            <a:cxnLst/>
            <a:rect l="l" t="t" r="r" b="b"/>
            <a:pathLst>
              <a:path w="224747" h="224747">
                <a:moveTo>
                  <a:pt x="112374" y="0"/>
                </a:moveTo>
                <a:moveTo>
                  <a:pt x="112374" y="0"/>
                </a:moveTo>
                <a:cubicBezTo>
                  <a:pt x="174394" y="0"/>
                  <a:pt x="224747" y="50353"/>
                  <a:pt x="224747" y="112374"/>
                </a:cubicBezTo>
                <a:cubicBezTo>
                  <a:pt x="224747" y="174394"/>
                  <a:pt x="174394" y="224747"/>
                  <a:pt x="112374" y="224747"/>
                </a:cubicBezTo>
                <a:cubicBezTo>
                  <a:pt x="50353" y="224747"/>
                  <a:pt x="0" y="174394"/>
                  <a:pt x="0" y="112374"/>
                </a:cubicBezTo>
                <a:cubicBezTo>
                  <a:pt x="0" y="50353"/>
                  <a:pt x="50353" y="0"/>
                  <a:pt x="112374" y="0"/>
                </a:cubicBezTo>
                <a:close/>
              </a:path>
            </a:pathLst>
          </a:custGeom>
          <a:solidFill>
            <a:srgbClr val="000000">
              <a:alpha val="0"/>
            </a:srgbClr>
          </a:solidFill>
          <a:ln w="38100">
            <a:solidFill>
              <a:srgbClr val="065476"/>
            </a:solidFill>
            <a:prstDash val="solid"/>
          </a:ln>
        </p:spPr>
      </p:sp>
      <p:sp>
        <p:nvSpPr>
          <p:cNvPr id="4" name="Shape 2"/>
          <p:cNvSpPr/>
          <p:nvPr/>
        </p:nvSpPr>
        <p:spPr>
          <a:xfrm>
            <a:off x="447956" y="1929366"/>
            <a:ext cx="8248087" cy="2346713"/>
          </a:xfrm>
          <a:custGeom>
            <a:avLst/>
            <a:gdLst/>
            <a:ahLst/>
            <a:cxnLst/>
            <a:rect l="l" t="t" r="r" b="b"/>
            <a:pathLst>
              <a:path w="8248087" h="2346713">
                <a:moveTo>
                  <a:pt x="293339" y="0"/>
                </a:moveTo>
                <a:moveTo>
                  <a:pt x="293339" y="0"/>
                </a:moveTo>
                <a:lnTo>
                  <a:pt x="7954748" y="0"/>
                </a:lnTo>
                <a:quadBezTo>
                  <a:pt x="8248087" y="0"/>
                  <a:pt x="8248087" y="293339"/>
                </a:quadBezTo>
                <a:lnTo>
                  <a:pt x="8248087" y="2053374"/>
                </a:lnTo>
                <a:quadBezTo>
                  <a:pt x="8248087" y="2346713"/>
                  <a:pt x="7954748" y="2346713"/>
                </a:quadBezTo>
                <a:lnTo>
                  <a:pt x="293339" y="2346713"/>
                </a:lnTo>
                <a:quadBezTo>
                  <a:pt x="0" y="2346713"/>
                  <a:pt x="0" y="2053374"/>
                </a:quadBezTo>
                <a:lnTo>
                  <a:pt x="0" y="293339"/>
                </a:lnTo>
                <a:quadBezTo>
                  <a:pt x="0" y="0"/>
                  <a:pt x="293339" y="0"/>
                </a:quadBezTo>
                <a:close/>
              </a:path>
            </a:pathLst>
          </a:custGeom>
          <a:solidFill>
            <a:srgbClr val="10CABA">
              <a:alpha val="10000"/>
            </a:srgbClr>
          </a:solidFill>
          <a:ln w="19050">
            <a:solidFill>
              <a:srgbClr val="10CABA"/>
            </a:solidFill>
            <a:prstDash val="solid"/>
          </a:ln>
        </p:spPr>
      </p:sp>
      <p:pic>
        <p:nvPicPr>
          <p:cNvPr id="5" name="Image 0" descr="preencoded.png"/>
          <p:cNvPicPr>
            <a:picLocks noChangeAspect="1"/>
          </p:cNvPicPr>
          <p:nvPr>
            <p:custDataLst>
              <p:tags r:id="rId1"/>
            </p:custDataLst>
          </p:nvPr>
        </p:nvPicPr>
        <p:blipFill>
          <a:blip r:embed="rId28"/>
          <a:stretch>
            <a:fillRect/>
          </a:stretch>
        </p:blipFill>
        <p:spPr>
          <a:xfrm>
            <a:off x="2041139" y="867420"/>
            <a:ext cx="914400" cy="914400"/>
          </a:xfrm>
          <a:prstGeom prst="rect">
            <a:avLst/>
          </a:prstGeom>
        </p:spPr>
      </p:pic>
      <p:pic>
        <p:nvPicPr>
          <p:cNvPr id="6" name="Image 1" descr="preencoded.png"/>
          <p:cNvPicPr>
            <a:picLocks noChangeAspect="1"/>
          </p:cNvPicPr>
          <p:nvPr>
            <p:custDataLst>
              <p:tags r:id="rId2"/>
            </p:custDataLst>
          </p:nvPr>
        </p:nvPicPr>
        <p:blipFill>
          <a:blip r:embed="rId28"/>
          <a:stretch>
            <a:fillRect/>
          </a:stretch>
        </p:blipFill>
        <p:spPr>
          <a:xfrm flipH="1">
            <a:off x="1126739" y="867420"/>
            <a:ext cx="914400" cy="914400"/>
          </a:xfrm>
          <a:prstGeom prst="rect">
            <a:avLst/>
          </a:prstGeom>
        </p:spPr>
      </p:pic>
      <p:sp>
        <p:nvSpPr>
          <p:cNvPr id="7" name="Text 3"/>
          <p:cNvSpPr/>
          <p:nvPr>
            <p:custDataLst>
              <p:tags r:id="rId3"/>
            </p:custDataLst>
          </p:nvPr>
        </p:nvSpPr>
        <p:spPr>
          <a:xfrm>
            <a:off x="1636445" y="995436"/>
            <a:ext cx="784215" cy="585216"/>
          </a:xfrm>
          <a:prstGeom prst="rect">
            <a:avLst/>
          </a:prstGeom>
          <a:noFill/>
        </p:spPr>
        <p:txBody>
          <a:bodyPr wrap="square" lIns="95250" tIns="95250" rIns="95250" bIns="95250" rtlCol="0" anchor="t">
            <a:spAutoFit/>
          </a:bodyPr>
          <a:lstStyle/>
          <a:p>
            <a:pPr marL="0" indent="0" algn="ctr">
              <a:lnSpc>
                <a:spcPct val="100000"/>
              </a:lnSpc>
              <a:spcBef>
                <a:spcPts val="375"/>
              </a:spcBef>
              <a:buNone/>
            </a:pPr>
            <a:r>
              <a:rPr lang="en-US" sz="3170" b="1" dirty="0">
                <a:solidFill>
                  <a:srgbClr val="10CABA"/>
                </a:solidFill>
                <a:latin typeface="微软雅黑" panose="020B0503020204020204" pitchFamily="34" charset="-122"/>
                <a:ea typeface="微软雅黑" panose="020B0503020204020204" pitchFamily="34" charset="-122"/>
                <a:cs typeface="微软雅黑" panose="020B0503020204020204" pitchFamily="34" charset="-120"/>
              </a:rPr>
              <a:t>01</a:t>
            </a:r>
            <a:endParaRPr lang="en-US" sz="1440" dirty="0"/>
          </a:p>
        </p:txBody>
      </p:sp>
      <p:sp>
        <p:nvSpPr>
          <p:cNvPr id="8" name="Shape 4"/>
          <p:cNvSpPr/>
          <p:nvPr>
            <p:custDataLst>
              <p:tags r:id="rId4"/>
            </p:custDataLst>
          </p:nvPr>
        </p:nvSpPr>
        <p:spPr>
          <a:xfrm>
            <a:off x="1745836" y="1746486"/>
            <a:ext cx="182880" cy="182880"/>
          </a:xfrm>
          <a:custGeom>
            <a:avLst/>
            <a:gdLst/>
            <a:ahLst/>
            <a:cxnLst/>
            <a:rect l="l" t="t" r="r" b="b"/>
            <a:pathLst>
              <a:path w="182880" h="182880">
                <a:moveTo>
                  <a:pt x="181929" y="71448"/>
                </a:moveTo>
                <a:moveTo>
                  <a:pt x="181929" y="71448"/>
                </a:moveTo>
                <a:lnTo>
                  <a:pt x="113536" y="70396"/>
                </a:lnTo>
                <a:lnTo>
                  <a:pt x="91440" y="6212"/>
                </a:lnTo>
                <a:lnTo>
                  <a:pt x="69344" y="70396"/>
                </a:lnTo>
                <a:lnTo>
                  <a:pt x="951" y="71448"/>
                </a:lnTo>
                <a:lnTo>
                  <a:pt x="55665" y="112484"/>
                </a:lnTo>
                <a:lnTo>
                  <a:pt x="34621" y="177720"/>
                </a:lnTo>
                <a:lnTo>
                  <a:pt x="90388" y="137737"/>
                </a:lnTo>
                <a:lnTo>
                  <a:pt x="146154" y="177720"/>
                </a:lnTo>
                <a:lnTo>
                  <a:pt x="125110" y="112484"/>
                </a:lnTo>
                <a:lnTo>
                  <a:pt x="181929" y="71448"/>
                </a:lnTo>
                <a:close/>
              </a:path>
            </a:pathLst>
          </a:custGeom>
          <a:solidFill>
            <a:srgbClr val="10CABA">
              <a:alpha val="80000"/>
            </a:srgbClr>
          </a:solidFill>
        </p:spPr>
      </p:sp>
      <p:sp>
        <p:nvSpPr>
          <p:cNvPr id="9" name="Shape 5"/>
          <p:cNvSpPr/>
          <p:nvPr>
            <p:custDataLst>
              <p:tags r:id="rId5"/>
            </p:custDataLst>
          </p:nvPr>
        </p:nvSpPr>
        <p:spPr>
          <a:xfrm>
            <a:off x="1949699" y="1746486"/>
            <a:ext cx="182880" cy="182880"/>
          </a:xfrm>
          <a:custGeom>
            <a:avLst/>
            <a:gdLst/>
            <a:ahLst/>
            <a:cxnLst/>
            <a:rect l="l" t="t" r="r" b="b"/>
            <a:pathLst>
              <a:path w="182880" h="182880">
                <a:moveTo>
                  <a:pt x="181929" y="71448"/>
                </a:moveTo>
                <a:moveTo>
                  <a:pt x="181929" y="71448"/>
                </a:moveTo>
                <a:lnTo>
                  <a:pt x="113536" y="70396"/>
                </a:lnTo>
                <a:lnTo>
                  <a:pt x="91440" y="6212"/>
                </a:lnTo>
                <a:lnTo>
                  <a:pt x="69344" y="70396"/>
                </a:lnTo>
                <a:lnTo>
                  <a:pt x="951" y="71448"/>
                </a:lnTo>
                <a:lnTo>
                  <a:pt x="55665" y="112484"/>
                </a:lnTo>
                <a:lnTo>
                  <a:pt x="34621" y="177720"/>
                </a:lnTo>
                <a:lnTo>
                  <a:pt x="90388" y="137737"/>
                </a:lnTo>
                <a:lnTo>
                  <a:pt x="146154" y="177720"/>
                </a:lnTo>
                <a:lnTo>
                  <a:pt x="125110" y="112484"/>
                </a:lnTo>
                <a:lnTo>
                  <a:pt x="181929" y="71448"/>
                </a:lnTo>
                <a:close/>
              </a:path>
            </a:pathLst>
          </a:custGeom>
          <a:solidFill>
            <a:srgbClr val="10CABA"/>
          </a:solidFill>
        </p:spPr>
      </p:sp>
      <p:sp>
        <p:nvSpPr>
          <p:cNvPr id="10" name="Shape 6"/>
          <p:cNvSpPr/>
          <p:nvPr>
            <p:custDataLst>
              <p:tags r:id="rId6"/>
            </p:custDataLst>
          </p:nvPr>
        </p:nvSpPr>
        <p:spPr>
          <a:xfrm>
            <a:off x="2153562" y="1746486"/>
            <a:ext cx="182880" cy="182880"/>
          </a:xfrm>
          <a:custGeom>
            <a:avLst/>
            <a:gdLst/>
            <a:ahLst/>
            <a:cxnLst/>
            <a:rect l="l" t="t" r="r" b="b"/>
            <a:pathLst>
              <a:path w="182880" h="182880">
                <a:moveTo>
                  <a:pt x="181929" y="71448"/>
                </a:moveTo>
                <a:moveTo>
                  <a:pt x="181929" y="71448"/>
                </a:moveTo>
                <a:lnTo>
                  <a:pt x="113536" y="70396"/>
                </a:lnTo>
                <a:lnTo>
                  <a:pt x="91440" y="6212"/>
                </a:lnTo>
                <a:lnTo>
                  <a:pt x="69344" y="70396"/>
                </a:lnTo>
                <a:lnTo>
                  <a:pt x="951" y="71448"/>
                </a:lnTo>
                <a:lnTo>
                  <a:pt x="55665" y="112484"/>
                </a:lnTo>
                <a:lnTo>
                  <a:pt x="34621" y="177720"/>
                </a:lnTo>
                <a:lnTo>
                  <a:pt x="90388" y="137737"/>
                </a:lnTo>
                <a:lnTo>
                  <a:pt x="146154" y="177720"/>
                </a:lnTo>
                <a:lnTo>
                  <a:pt x="125110" y="112484"/>
                </a:lnTo>
                <a:lnTo>
                  <a:pt x="181929" y="71448"/>
                </a:lnTo>
                <a:close/>
              </a:path>
            </a:pathLst>
          </a:custGeom>
          <a:solidFill>
            <a:srgbClr val="10CABA">
              <a:alpha val="80000"/>
            </a:srgbClr>
          </a:solidFill>
        </p:spPr>
      </p:sp>
      <p:sp>
        <p:nvSpPr>
          <p:cNvPr id="11" name="Text 7"/>
          <p:cNvSpPr/>
          <p:nvPr>
            <p:custDataLst>
              <p:tags r:id="rId7"/>
            </p:custDataLst>
          </p:nvPr>
        </p:nvSpPr>
        <p:spPr>
          <a:xfrm>
            <a:off x="825904" y="2045733"/>
            <a:ext cx="2430470" cy="402336"/>
          </a:xfrm>
          <a:prstGeom prst="rect">
            <a:avLst/>
          </a:prstGeom>
          <a:noFill/>
        </p:spPr>
        <p:txBody>
          <a:bodyPr wrap="square" lIns="95250" tIns="95250" rIns="95250" bIns="95250" rtlCol="0" anchor="ctr">
            <a:spAutoFit/>
          </a:bodyPr>
          <a:lstStyle/>
          <a:p>
            <a:pPr marL="0" indent="0" algn="ctr">
              <a:lnSpc>
                <a:spcPct val="100000"/>
              </a:lnSpc>
              <a:spcBef>
                <a:spcPts val="375"/>
              </a:spcBef>
              <a:buNone/>
            </a:pPr>
            <a:r>
              <a:rPr lang="en-US" sz="1730" b="1" dirty="0">
                <a:solidFill>
                  <a:srgbClr val="10CABA"/>
                </a:solidFill>
                <a:latin typeface="微软雅黑" panose="020B0503020204020204" pitchFamily="34" charset="-122"/>
                <a:ea typeface="微软雅黑" panose="020B0503020204020204" pitchFamily="34" charset="-122"/>
                <a:cs typeface="微软雅黑" panose="020B0503020204020204" pitchFamily="34" charset="-120"/>
              </a:rPr>
              <a:t>数据湖与LakeHouse技术</a:t>
            </a:r>
            <a:endParaRPr lang="en-US" sz="1440" dirty="0"/>
          </a:p>
        </p:txBody>
      </p:sp>
      <p:sp>
        <p:nvSpPr>
          <p:cNvPr id="12" name="Text 8"/>
          <p:cNvSpPr/>
          <p:nvPr>
            <p:custDataLst>
              <p:tags r:id="rId8"/>
            </p:custDataLst>
          </p:nvPr>
        </p:nvSpPr>
        <p:spPr>
          <a:xfrm>
            <a:off x="825904" y="2448069"/>
            <a:ext cx="2430470" cy="1499616"/>
          </a:xfrm>
          <a:prstGeom prst="rect">
            <a:avLst/>
          </a:prstGeom>
          <a:noFill/>
        </p:spPr>
        <p:txBody>
          <a:bodyPr wrap="square" lIns="95250" tIns="95250" rIns="95250" bIns="95250" rtlCol="0" anchor="t">
            <a:spAutoFit/>
          </a:bodyPr>
          <a:lstStyle/>
          <a:p>
            <a:pPr marL="0" indent="0" algn="just">
              <a:lnSpc>
                <a:spcPct val="100000"/>
              </a:lnSpc>
              <a:spcBef>
                <a:spcPts val="375"/>
              </a:spcBef>
              <a:buNone/>
            </a:pPr>
            <a:r>
              <a:rPr lang="en-US" sz="1150" dirty="0">
                <a:solidFill>
                  <a:srgbClr val="00070F"/>
                </a:solidFill>
                <a:latin typeface="微软雅黑" panose="020B0503020204020204" pitchFamily="34" charset="-122"/>
                <a:ea typeface="微软雅黑" panose="020B0503020204020204" pitchFamily="34" charset="-122"/>
                <a:cs typeface="微软雅黑" panose="020B0503020204020204" pitchFamily="34" charset="-120"/>
              </a:rPr>
              <a:t>数据湖与LakeHouse技术因其高效的数据处理能力，在2023年持续受到关注。这两种技术通过优化数据的存储和查询方式，提升了大规模数据分析的性能，为开源大数据的发展提供了坚实基础。</a:t>
            </a:r>
            <a:endParaRPr lang="en-US" sz="1440" dirty="0"/>
          </a:p>
        </p:txBody>
      </p:sp>
      <p:pic>
        <p:nvPicPr>
          <p:cNvPr id="13" name="Image 2" descr="preencoded.png"/>
          <p:cNvPicPr>
            <a:picLocks noChangeAspect="1"/>
          </p:cNvPicPr>
          <p:nvPr>
            <p:custDataLst>
              <p:tags r:id="rId9"/>
            </p:custDataLst>
          </p:nvPr>
        </p:nvPicPr>
        <p:blipFill>
          <a:blip r:embed="rId28"/>
          <a:stretch>
            <a:fillRect/>
          </a:stretch>
        </p:blipFill>
        <p:spPr>
          <a:xfrm>
            <a:off x="4572000" y="867420"/>
            <a:ext cx="914400" cy="914400"/>
          </a:xfrm>
          <a:prstGeom prst="rect">
            <a:avLst/>
          </a:prstGeom>
        </p:spPr>
      </p:pic>
      <p:pic>
        <p:nvPicPr>
          <p:cNvPr id="14" name="Image 3" descr="preencoded.png"/>
          <p:cNvPicPr>
            <a:picLocks noChangeAspect="1"/>
          </p:cNvPicPr>
          <p:nvPr>
            <p:custDataLst>
              <p:tags r:id="rId10"/>
            </p:custDataLst>
          </p:nvPr>
        </p:nvPicPr>
        <p:blipFill>
          <a:blip r:embed="rId28"/>
          <a:stretch>
            <a:fillRect/>
          </a:stretch>
        </p:blipFill>
        <p:spPr>
          <a:xfrm flipH="1">
            <a:off x="3657600" y="867420"/>
            <a:ext cx="914400" cy="914400"/>
          </a:xfrm>
          <a:prstGeom prst="rect">
            <a:avLst/>
          </a:prstGeom>
        </p:spPr>
      </p:pic>
      <p:sp>
        <p:nvSpPr>
          <p:cNvPr id="15" name="Text 9"/>
          <p:cNvSpPr/>
          <p:nvPr>
            <p:custDataLst>
              <p:tags r:id="rId11"/>
            </p:custDataLst>
          </p:nvPr>
        </p:nvSpPr>
        <p:spPr>
          <a:xfrm>
            <a:off x="4152608" y="995436"/>
            <a:ext cx="849850" cy="585216"/>
          </a:xfrm>
          <a:prstGeom prst="rect">
            <a:avLst/>
          </a:prstGeom>
          <a:noFill/>
        </p:spPr>
        <p:txBody>
          <a:bodyPr wrap="square" lIns="95250" tIns="95250" rIns="95250" bIns="95250" rtlCol="0" anchor="t">
            <a:spAutoFit/>
          </a:bodyPr>
          <a:lstStyle/>
          <a:p>
            <a:pPr marL="0" indent="0" algn="ctr">
              <a:lnSpc>
                <a:spcPct val="100000"/>
              </a:lnSpc>
              <a:spcBef>
                <a:spcPts val="375"/>
              </a:spcBef>
              <a:buNone/>
            </a:pPr>
            <a:r>
              <a:rPr lang="en-US" sz="3170" b="1" dirty="0">
                <a:solidFill>
                  <a:srgbClr val="10CABA"/>
                </a:solidFill>
                <a:latin typeface="微软雅黑" panose="020B0503020204020204" pitchFamily="34" charset="-122"/>
                <a:ea typeface="微软雅黑" panose="020B0503020204020204" pitchFamily="34" charset="-122"/>
                <a:cs typeface="微软雅黑" panose="020B0503020204020204" pitchFamily="34" charset="-120"/>
              </a:rPr>
              <a:t>02</a:t>
            </a:r>
            <a:endParaRPr lang="en-US" sz="1440" dirty="0"/>
          </a:p>
        </p:txBody>
      </p:sp>
      <p:sp>
        <p:nvSpPr>
          <p:cNvPr id="16" name="Text 10"/>
          <p:cNvSpPr/>
          <p:nvPr>
            <p:custDataLst>
              <p:tags r:id="rId12"/>
            </p:custDataLst>
          </p:nvPr>
        </p:nvSpPr>
        <p:spPr>
          <a:xfrm>
            <a:off x="3356765" y="2045733"/>
            <a:ext cx="2430470" cy="402336"/>
          </a:xfrm>
          <a:prstGeom prst="rect">
            <a:avLst/>
          </a:prstGeom>
          <a:noFill/>
        </p:spPr>
        <p:txBody>
          <a:bodyPr wrap="square" lIns="95250" tIns="95250" rIns="95250" bIns="95250" rtlCol="0" anchor="ctr">
            <a:spAutoFit/>
          </a:bodyPr>
          <a:lstStyle/>
          <a:p>
            <a:pPr marL="0" indent="0" algn="ctr">
              <a:lnSpc>
                <a:spcPct val="100000"/>
              </a:lnSpc>
              <a:spcBef>
                <a:spcPts val="375"/>
              </a:spcBef>
              <a:buNone/>
            </a:pPr>
            <a:r>
              <a:rPr lang="en-US" sz="1730" b="1" dirty="0">
                <a:solidFill>
                  <a:srgbClr val="10CABA"/>
                </a:solidFill>
                <a:latin typeface="微软雅黑" panose="020B0503020204020204" pitchFamily="34" charset="-122"/>
                <a:ea typeface="微软雅黑" panose="020B0503020204020204" pitchFamily="34" charset="-122"/>
                <a:cs typeface="微软雅黑" panose="020B0503020204020204" pitchFamily="34" charset="-120"/>
              </a:rPr>
              <a:t>开源大数据工具发展趋势</a:t>
            </a:r>
            <a:endParaRPr lang="en-US" sz="1440" dirty="0"/>
          </a:p>
        </p:txBody>
      </p:sp>
      <p:sp>
        <p:nvSpPr>
          <p:cNvPr id="17" name="Text 11"/>
          <p:cNvSpPr/>
          <p:nvPr>
            <p:custDataLst>
              <p:tags r:id="rId13"/>
            </p:custDataLst>
          </p:nvPr>
        </p:nvSpPr>
        <p:spPr>
          <a:xfrm>
            <a:off x="3356765" y="2448069"/>
            <a:ext cx="2430470" cy="1499616"/>
          </a:xfrm>
          <a:prstGeom prst="rect">
            <a:avLst/>
          </a:prstGeom>
          <a:noFill/>
        </p:spPr>
        <p:txBody>
          <a:bodyPr wrap="square" lIns="95250" tIns="95250" rIns="95250" bIns="95250" rtlCol="0" anchor="t">
            <a:spAutoFit/>
          </a:bodyPr>
          <a:lstStyle/>
          <a:p>
            <a:pPr marL="0" indent="0" algn="just">
              <a:lnSpc>
                <a:spcPct val="100000"/>
              </a:lnSpc>
              <a:spcBef>
                <a:spcPts val="375"/>
              </a:spcBef>
              <a:buNone/>
            </a:pPr>
            <a:r>
              <a:rPr lang="en-US" sz="1150" dirty="0">
                <a:solidFill>
                  <a:srgbClr val="00070F"/>
                </a:solidFill>
                <a:latin typeface="微软雅黑" panose="020B0503020204020204" pitchFamily="34" charset="-122"/>
                <a:ea typeface="微软雅黑" panose="020B0503020204020204" pitchFamily="34" charset="-122"/>
                <a:cs typeface="微软雅黑" panose="020B0503020204020204" pitchFamily="34" charset="-120"/>
              </a:rPr>
              <a:t>开源大数据工具的发展趋势由技术迭代和应用需求的双重驱动。随着新算法和技术的不断涌现，开源工具的功能越来越强大，应用范围也更加广泛，成为推动行业前进的重要力量。</a:t>
            </a:r>
            <a:endParaRPr lang="en-US" sz="1440" dirty="0"/>
          </a:p>
        </p:txBody>
      </p:sp>
      <p:pic>
        <p:nvPicPr>
          <p:cNvPr id="18" name="Image 4" descr="preencoded.png"/>
          <p:cNvPicPr>
            <a:picLocks noChangeAspect="1"/>
          </p:cNvPicPr>
          <p:nvPr>
            <p:custDataLst>
              <p:tags r:id="rId14"/>
            </p:custDataLst>
          </p:nvPr>
        </p:nvPicPr>
        <p:blipFill>
          <a:blip r:embed="rId28"/>
          <a:stretch>
            <a:fillRect/>
          </a:stretch>
        </p:blipFill>
        <p:spPr>
          <a:xfrm>
            <a:off x="7102861" y="867420"/>
            <a:ext cx="914400" cy="914400"/>
          </a:xfrm>
          <a:prstGeom prst="rect">
            <a:avLst/>
          </a:prstGeom>
        </p:spPr>
      </p:pic>
      <p:pic>
        <p:nvPicPr>
          <p:cNvPr id="19" name="Image 5" descr="preencoded.png"/>
          <p:cNvPicPr>
            <a:picLocks noChangeAspect="1"/>
          </p:cNvPicPr>
          <p:nvPr>
            <p:custDataLst>
              <p:tags r:id="rId15"/>
            </p:custDataLst>
          </p:nvPr>
        </p:nvPicPr>
        <p:blipFill>
          <a:blip r:embed="rId28"/>
          <a:stretch>
            <a:fillRect/>
          </a:stretch>
        </p:blipFill>
        <p:spPr>
          <a:xfrm flipH="1">
            <a:off x="6188461" y="867420"/>
            <a:ext cx="914400" cy="914400"/>
          </a:xfrm>
          <a:prstGeom prst="rect">
            <a:avLst/>
          </a:prstGeom>
        </p:spPr>
      </p:pic>
      <p:sp>
        <p:nvSpPr>
          <p:cNvPr id="20" name="Text 12"/>
          <p:cNvSpPr/>
          <p:nvPr>
            <p:custDataLst>
              <p:tags r:id="rId16"/>
            </p:custDataLst>
          </p:nvPr>
        </p:nvSpPr>
        <p:spPr>
          <a:xfrm>
            <a:off x="6676289" y="995436"/>
            <a:ext cx="817032" cy="585216"/>
          </a:xfrm>
          <a:prstGeom prst="rect">
            <a:avLst/>
          </a:prstGeom>
          <a:noFill/>
        </p:spPr>
        <p:txBody>
          <a:bodyPr wrap="square" lIns="95250" tIns="95250" rIns="95250" bIns="95250" rtlCol="0" anchor="t">
            <a:spAutoFit/>
          </a:bodyPr>
          <a:lstStyle/>
          <a:p>
            <a:pPr marL="0" indent="0" algn="ctr">
              <a:lnSpc>
                <a:spcPct val="100000"/>
              </a:lnSpc>
              <a:spcBef>
                <a:spcPts val="375"/>
              </a:spcBef>
              <a:buNone/>
            </a:pPr>
            <a:r>
              <a:rPr lang="en-US" sz="3170" b="1" dirty="0">
                <a:solidFill>
                  <a:srgbClr val="10CABA"/>
                </a:solidFill>
                <a:latin typeface="微软雅黑" panose="020B0503020204020204" pitchFamily="34" charset="-122"/>
                <a:ea typeface="微软雅黑" panose="020B0503020204020204" pitchFamily="34" charset="-122"/>
                <a:cs typeface="微软雅黑" panose="020B0503020204020204" pitchFamily="34" charset="-120"/>
              </a:rPr>
              <a:t>03</a:t>
            </a:r>
            <a:endParaRPr lang="en-US" sz="1440" dirty="0"/>
          </a:p>
        </p:txBody>
      </p:sp>
      <p:sp>
        <p:nvSpPr>
          <p:cNvPr id="21" name="Text 13"/>
          <p:cNvSpPr/>
          <p:nvPr>
            <p:custDataLst>
              <p:tags r:id="rId17"/>
            </p:custDataLst>
          </p:nvPr>
        </p:nvSpPr>
        <p:spPr>
          <a:xfrm>
            <a:off x="5887626" y="2045733"/>
            <a:ext cx="2430470" cy="402336"/>
          </a:xfrm>
          <a:prstGeom prst="rect">
            <a:avLst/>
          </a:prstGeom>
          <a:noFill/>
        </p:spPr>
        <p:txBody>
          <a:bodyPr wrap="square" lIns="95250" tIns="95250" rIns="95250" bIns="95250" rtlCol="0" anchor="ctr">
            <a:spAutoFit/>
          </a:bodyPr>
          <a:lstStyle/>
          <a:p>
            <a:pPr marL="0" indent="0" algn="ctr">
              <a:lnSpc>
                <a:spcPct val="100000"/>
              </a:lnSpc>
              <a:spcBef>
                <a:spcPts val="375"/>
              </a:spcBef>
              <a:buNone/>
            </a:pPr>
            <a:r>
              <a:rPr lang="en-US" sz="1730" b="1" dirty="0">
                <a:solidFill>
                  <a:srgbClr val="10CABA"/>
                </a:solidFill>
                <a:latin typeface="微软雅黑" panose="020B0503020204020204" pitchFamily="34" charset="-122"/>
                <a:ea typeface="微软雅黑" panose="020B0503020204020204" pitchFamily="34" charset="-122"/>
                <a:cs typeface="微软雅黑" panose="020B0503020204020204" pitchFamily="34" charset="-120"/>
              </a:rPr>
              <a:t>开源大数据行业现状与未来趋势</a:t>
            </a:r>
            <a:endParaRPr lang="en-US" sz="1440" dirty="0"/>
          </a:p>
        </p:txBody>
      </p:sp>
      <p:sp>
        <p:nvSpPr>
          <p:cNvPr id="22" name="Text 14"/>
          <p:cNvSpPr/>
          <p:nvPr>
            <p:custDataLst>
              <p:tags r:id="rId18"/>
            </p:custDataLst>
          </p:nvPr>
        </p:nvSpPr>
        <p:spPr>
          <a:xfrm>
            <a:off x="5887626" y="2448069"/>
            <a:ext cx="2430470" cy="1499616"/>
          </a:xfrm>
          <a:prstGeom prst="rect">
            <a:avLst/>
          </a:prstGeom>
          <a:noFill/>
        </p:spPr>
        <p:txBody>
          <a:bodyPr wrap="square" lIns="95250" tIns="95250" rIns="95250" bIns="95250" rtlCol="0" anchor="t">
            <a:spAutoFit/>
          </a:bodyPr>
          <a:lstStyle/>
          <a:p>
            <a:pPr marL="0" indent="0" algn="just">
              <a:lnSpc>
                <a:spcPct val="100000"/>
              </a:lnSpc>
              <a:spcBef>
                <a:spcPts val="375"/>
              </a:spcBef>
              <a:buNone/>
            </a:pPr>
            <a:r>
              <a:rPr lang="en-US" sz="1150" dirty="0">
                <a:solidFill>
                  <a:srgbClr val="00070F"/>
                </a:solidFill>
                <a:latin typeface="微软雅黑" panose="020B0503020204020204" pitchFamily="34" charset="-122"/>
                <a:ea typeface="微软雅黑" panose="020B0503020204020204" pitchFamily="34" charset="-122"/>
                <a:cs typeface="微软雅黑" panose="020B0503020204020204" pitchFamily="34" charset="-120"/>
              </a:rPr>
              <a:t>2024年，开源大数据行业呈现出稳步发展的态势。技术成熟度不断提升，云厂商的支持力度加大，使得开源大数据解决方案在实际场景中的应用更加广泛和高效。预计未来几年，这一趋势将持续深化。</a:t>
            </a:r>
            <a:endParaRPr lang="en-US" sz="1440" dirty="0"/>
          </a:p>
        </p:txBody>
      </p:sp>
      <p:sp>
        <p:nvSpPr>
          <p:cNvPr id="23" name="Shape 15"/>
          <p:cNvSpPr/>
          <p:nvPr>
            <p:custDataLst>
              <p:tags r:id="rId19"/>
            </p:custDataLst>
          </p:nvPr>
        </p:nvSpPr>
        <p:spPr>
          <a:xfrm>
            <a:off x="4276697" y="1746486"/>
            <a:ext cx="182880" cy="182880"/>
          </a:xfrm>
          <a:custGeom>
            <a:avLst/>
            <a:gdLst/>
            <a:ahLst/>
            <a:cxnLst/>
            <a:rect l="l" t="t" r="r" b="b"/>
            <a:pathLst>
              <a:path w="182880" h="182880">
                <a:moveTo>
                  <a:pt x="181929" y="71448"/>
                </a:moveTo>
                <a:moveTo>
                  <a:pt x="181929" y="71448"/>
                </a:moveTo>
                <a:lnTo>
                  <a:pt x="113536" y="70396"/>
                </a:lnTo>
                <a:lnTo>
                  <a:pt x="91440" y="6212"/>
                </a:lnTo>
                <a:lnTo>
                  <a:pt x="69344" y="70396"/>
                </a:lnTo>
                <a:lnTo>
                  <a:pt x="951" y="71448"/>
                </a:lnTo>
                <a:lnTo>
                  <a:pt x="55665" y="112484"/>
                </a:lnTo>
                <a:lnTo>
                  <a:pt x="34621" y="177720"/>
                </a:lnTo>
                <a:lnTo>
                  <a:pt x="90388" y="137737"/>
                </a:lnTo>
                <a:lnTo>
                  <a:pt x="146154" y="177720"/>
                </a:lnTo>
                <a:lnTo>
                  <a:pt x="125110" y="112484"/>
                </a:lnTo>
                <a:lnTo>
                  <a:pt x="181929" y="71448"/>
                </a:lnTo>
                <a:close/>
              </a:path>
            </a:pathLst>
          </a:custGeom>
          <a:solidFill>
            <a:srgbClr val="10CABA">
              <a:alpha val="80000"/>
            </a:srgbClr>
          </a:solidFill>
        </p:spPr>
      </p:sp>
      <p:sp>
        <p:nvSpPr>
          <p:cNvPr id="24" name="Shape 16"/>
          <p:cNvSpPr/>
          <p:nvPr>
            <p:custDataLst>
              <p:tags r:id="rId20"/>
            </p:custDataLst>
          </p:nvPr>
        </p:nvSpPr>
        <p:spPr>
          <a:xfrm>
            <a:off x="4480560" y="1746486"/>
            <a:ext cx="182880" cy="182880"/>
          </a:xfrm>
          <a:custGeom>
            <a:avLst/>
            <a:gdLst/>
            <a:ahLst/>
            <a:cxnLst/>
            <a:rect l="l" t="t" r="r" b="b"/>
            <a:pathLst>
              <a:path w="182880" h="182880">
                <a:moveTo>
                  <a:pt x="181929" y="71448"/>
                </a:moveTo>
                <a:moveTo>
                  <a:pt x="181929" y="71448"/>
                </a:moveTo>
                <a:lnTo>
                  <a:pt x="113536" y="70396"/>
                </a:lnTo>
                <a:lnTo>
                  <a:pt x="91440" y="6212"/>
                </a:lnTo>
                <a:lnTo>
                  <a:pt x="69344" y="70396"/>
                </a:lnTo>
                <a:lnTo>
                  <a:pt x="951" y="71448"/>
                </a:lnTo>
                <a:lnTo>
                  <a:pt x="55665" y="112484"/>
                </a:lnTo>
                <a:lnTo>
                  <a:pt x="34621" y="177720"/>
                </a:lnTo>
                <a:lnTo>
                  <a:pt x="90388" y="137737"/>
                </a:lnTo>
                <a:lnTo>
                  <a:pt x="146154" y="177720"/>
                </a:lnTo>
                <a:lnTo>
                  <a:pt x="125110" y="112484"/>
                </a:lnTo>
                <a:lnTo>
                  <a:pt x="181929" y="71448"/>
                </a:lnTo>
                <a:close/>
              </a:path>
            </a:pathLst>
          </a:custGeom>
          <a:solidFill>
            <a:srgbClr val="10CABA"/>
          </a:solidFill>
        </p:spPr>
      </p:sp>
      <p:sp>
        <p:nvSpPr>
          <p:cNvPr id="25" name="Shape 17"/>
          <p:cNvSpPr/>
          <p:nvPr>
            <p:custDataLst>
              <p:tags r:id="rId21"/>
            </p:custDataLst>
          </p:nvPr>
        </p:nvSpPr>
        <p:spPr>
          <a:xfrm>
            <a:off x="4684423" y="1746486"/>
            <a:ext cx="182880" cy="182880"/>
          </a:xfrm>
          <a:custGeom>
            <a:avLst/>
            <a:gdLst/>
            <a:ahLst/>
            <a:cxnLst/>
            <a:rect l="l" t="t" r="r" b="b"/>
            <a:pathLst>
              <a:path w="182880" h="182880">
                <a:moveTo>
                  <a:pt x="181929" y="71448"/>
                </a:moveTo>
                <a:moveTo>
                  <a:pt x="181929" y="71448"/>
                </a:moveTo>
                <a:lnTo>
                  <a:pt x="113536" y="70396"/>
                </a:lnTo>
                <a:lnTo>
                  <a:pt x="91440" y="6212"/>
                </a:lnTo>
                <a:lnTo>
                  <a:pt x="69344" y="70396"/>
                </a:lnTo>
                <a:lnTo>
                  <a:pt x="951" y="71448"/>
                </a:lnTo>
                <a:lnTo>
                  <a:pt x="55665" y="112484"/>
                </a:lnTo>
                <a:lnTo>
                  <a:pt x="34621" y="177720"/>
                </a:lnTo>
                <a:lnTo>
                  <a:pt x="90388" y="137737"/>
                </a:lnTo>
                <a:lnTo>
                  <a:pt x="146154" y="177720"/>
                </a:lnTo>
                <a:lnTo>
                  <a:pt x="125110" y="112484"/>
                </a:lnTo>
                <a:lnTo>
                  <a:pt x="181929" y="71448"/>
                </a:lnTo>
                <a:close/>
              </a:path>
            </a:pathLst>
          </a:custGeom>
          <a:solidFill>
            <a:srgbClr val="10CABA">
              <a:alpha val="80000"/>
            </a:srgbClr>
          </a:solidFill>
        </p:spPr>
      </p:sp>
      <p:sp>
        <p:nvSpPr>
          <p:cNvPr id="26" name="Shape 18"/>
          <p:cNvSpPr/>
          <p:nvPr>
            <p:custDataLst>
              <p:tags r:id="rId22"/>
            </p:custDataLst>
          </p:nvPr>
        </p:nvSpPr>
        <p:spPr>
          <a:xfrm>
            <a:off x="6807558" y="1746486"/>
            <a:ext cx="182880" cy="182880"/>
          </a:xfrm>
          <a:custGeom>
            <a:avLst/>
            <a:gdLst/>
            <a:ahLst/>
            <a:cxnLst/>
            <a:rect l="l" t="t" r="r" b="b"/>
            <a:pathLst>
              <a:path w="182880" h="182880">
                <a:moveTo>
                  <a:pt x="181929" y="71448"/>
                </a:moveTo>
                <a:moveTo>
                  <a:pt x="181929" y="71448"/>
                </a:moveTo>
                <a:lnTo>
                  <a:pt x="113536" y="70396"/>
                </a:lnTo>
                <a:lnTo>
                  <a:pt x="91440" y="6212"/>
                </a:lnTo>
                <a:lnTo>
                  <a:pt x="69344" y="70396"/>
                </a:lnTo>
                <a:lnTo>
                  <a:pt x="951" y="71448"/>
                </a:lnTo>
                <a:lnTo>
                  <a:pt x="55665" y="112484"/>
                </a:lnTo>
                <a:lnTo>
                  <a:pt x="34621" y="177720"/>
                </a:lnTo>
                <a:lnTo>
                  <a:pt x="90388" y="137737"/>
                </a:lnTo>
                <a:lnTo>
                  <a:pt x="146154" y="177720"/>
                </a:lnTo>
                <a:lnTo>
                  <a:pt x="125110" y="112484"/>
                </a:lnTo>
                <a:lnTo>
                  <a:pt x="181929" y="71448"/>
                </a:lnTo>
                <a:close/>
              </a:path>
            </a:pathLst>
          </a:custGeom>
          <a:solidFill>
            <a:srgbClr val="10CABA">
              <a:alpha val="80000"/>
            </a:srgbClr>
          </a:solidFill>
        </p:spPr>
      </p:sp>
      <p:sp>
        <p:nvSpPr>
          <p:cNvPr id="27" name="Shape 19"/>
          <p:cNvSpPr/>
          <p:nvPr>
            <p:custDataLst>
              <p:tags r:id="rId23"/>
            </p:custDataLst>
          </p:nvPr>
        </p:nvSpPr>
        <p:spPr>
          <a:xfrm>
            <a:off x="7011421" y="1746486"/>
            <a:ext cx="182880" cy="182880"/>
          </a:xfrm>
          <a:custGeom>
            <a:avLst/>
            <a:gdLst/>
            <a:ahLst/>
            <a:cxnLst/>
            <a:rect l="l" t="t" r="r" b="b"/>
            <a:pathLst>
              <a:path w="182880" h="182880">
                <a:moveTo>
                  <a:pt x="181929" y="71448"/>
                </a:moveTo>
                <a:moveTo>
                  <a:pt x="181929" y="71448"/>
                </a:moveTo>
                <a:lnTo>
                  <a:pt x="113536" y="70396"/>
                </a:lnTo>
                <a:lnTo>
                  <a:pt x="91440" y="6212"/>
                </a:lnTo>
                <a:lnTo>
                  <a:pt x="69344" y="70396"/>
                </a:lnTo>
                <a:lnTo>
                  <a:pt x="951" y="71448"/>
                </a:lnTo>
                <a:lnTo>
                  <a:pt x="55665" y="112484"/>
                </a:lnTo>
                <a:lnTo>
                  <a:pt x="34621" y="177720"/>
                </a:lnTo>
                <a:lnTo>
                  <a:pt x="90388" y="137737"/>
                </a:lnTo>
                <a:lnTo>
                  <a:pt x="146154" y="177720"/>
                </a:lnTo>
                <a:lnTo>
                  <a:pt x="125110" y="112484"/>
                </a:lnTo>
                <a:lnTo>
                  <a:pt x="181929" y="71448"/>
                </a:lnTo>
                <a:close/>
              </a:path>
            </a:pathLst>
          </a:custGeom>
          <a:solidFill>
            <a:srgbClr val="10CABA"/>
          </a:solidFill>
        </p:spPr>
      </p:sp>
      <p:sp>
        <p:nvSpPr>
          <p:cNvPr id="28" name="Shape 20"/>
          <p:cNvSpPr/>
          <p:nvPr>
            <p:custDataLst>
              <p:tags r:id="rId24"/>
            </p:custDataLst>
          </p:nvPr>
        </p:nvSpPr>
        <p:spPr>
          <a:xfrm>
            <a:off x="7215284" y="1746486"/>
            <a:ext cx="182880" cy="182880"/>
          </a:xfrm>
          <a:custGeom>
            <a:avLst/>
            <a:gdLst/>
            <a:ahLst/>
            <a:cxnLst/>
            <a:rect l="l" t="t" r="r" b="b"/>
            <a:pathLst>
              <a:path w="182880" h="182880">
                <a:moveTo>
                  <a:pt x="181929" y="71448"/>
                </a:moveTo>
                <a:moveTo>
                  <a:pt x="181929" y="71448"/>
                </a:moveTo>
                <a:lnTo>
                  <a:pt x="113536" y="70396"/>
                </a:lnTo>
                <a:lnTo>
                  <a:pt x="91440" y="6212"/>
                </a:lnTo>
                <a:lnTo>
                  <a:pt x="69344" y="70396"/>
                </a:lnTo>
                <a:lnTo>
                  <a:pt x="951" y="71448"/>
                </a:lnTo>
                <a:lnTo>
                  <a:pt x="55665" y="112484"/>
                </a:lnTo>
                <a:lnTo>
                  <a:pt x="34621" y="177720"/>
                </a:lnTo>
                <a:lnTo>
                  <a:pt x="90388" y="137737"/>
                </a:lnTo>
                <a:lnTo>
                  <a:pt x="146154" y="177720"/>
                </a:lnTo>
                <a:lnTo>
                  <a:pt x="125110" y="112484"/>
                </a:lnTo>
                <a:lnTo>
                  <a:pt x="181929" y="71448"/>
                </a:lnTo>
                <a:close/>
              </a:path>
            </a:pathLst>
          </a:custGeom>
          <a:solidFill>
            <a:srgbClr val="10CABA">
              <a:alpha val="80000"/>
            </a:srgbClr>
          </a:solidFill>
        </p:spPr>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6">
            <a:lum/>
          </a:blip>
          <a:srcRect/>
          <a:stretch>
            <a:fillRect/>
          </a:stretch>
        </a:blipFill>
        <a:effectLst/>
      </p:bgPr>
    </p:bg>
    <p:spTree>
      <p:nvGrpSpPr>
        <p:cNvPr id="1" name=""/>
        <p:cNvGrpSpPr/>
        <p:nvPr/>
      </p:nvGrpSpPr>
      <p:grpSpPr>
        <a:xfrm>
          <a:off x="0" y="0"/>
          <a:ext cx="0" cy="0"/>
          <a:chOff x="0" y="0"/>
          <a:chExt cx="0" cy="0"/>
        </a:xfrm>
      </p:grpSpPr>
      <p:sp>
        <p:nvSpPr>
          <p:cNvPr id="2" name="Text 0"/>
          <p:cNvSpPr/>
          <p:nvPr/>
        </p:nvSpPr>
        <p:spPr>
          <a:xfrm>
            <a:off x="554859" y="72436"/>
            <a:ext cx="8589141" cy="636365"/>
          </a:xfrm>
          <a:prstGeom prst="rect">
            <a:avLst/>
          </a:prstGeom>
          <a:noFill/>
        </p:spPr>
        <p:txBody>
          <a:bodyPr wrap="square" lIns="95250" tIns="95250" rIns="95250" bIns="95250" rtlCol="0" anchor="t">
            <a:spAutoFit/>
          </a:bodyPr>
          <a:lstStyle/>
          <a:p>
            <a:pPr marL="0" indent="0">
              <a:lnSpc>
                <a:spcPct val="113000"/>
              </a:lnSpc>
              <a:spcBef>
                <a:spcPts val="375"/>
              </a:spcBef>
              <a:buNone/>
            </a:pPr>
            <a:r>
              <a:rPr lang="en-US" sz="2305" b="1" dirty="0">
                <a:solidFill>
                  <a:srgbClr val="065476"/>
                </a:solidFill>
                <a:latin typeface="微软雅黑" panose="020B0503020204020204" pitchFamily="34" charset="-122"/>
                <a:ea typeface="微软雅黑" panose="020B0503020204020204" pitchFamily="34" charset="-122"/>
                <a:cs typeface="微软雅黑" panose="020B0503020204020204" pitchFamily="34" charset="-120"/>
              </a:rPr>
              <a:t>行业应用前景</a:t>
            </a:r>
            <a:endParaRPr lang="en-US" sz="1440" dirty="0"/>
          </a:p>
        </p:txBody>
      </p:sp>
      <p:sp>
        <p:nvSpPr>
          <p:cNvPr id="3" name="Shape 1"/>
          <p:cNvSpPr/>
          <p:nvPr/>
        </p:nvSpPr>
        <p:spPr>
          <a:xfrm>
            <a:off x="259876" y="279031"/>
            <a:ext cx="224747" cy="224747"/>
          </a:xfrm>
          <a:custGeom>
            <a:avLst/>
            <a:gdLst/>
            <a:ahLst/>
            <a:cxnLst/>
            <a:rect l="l" t="t" r="r" b="b"/>
            <a:pathLst>
              <a:path w="224747" h="224747">
                <a:moveTo>
                  <a:pt x="112374" y="0"/>
                </a:moveTo>
                <a:moveTo>
                  <a:pt x="112374" y="0"/>
                </a:moveTo>
                <a:cubicBezTo>
                  <a:pt x="174394" y="0"/>
                  <a:pt x="224747" y="50353"/>
                  <a:pt x="224747" y="112374"/>
                </a:cubicBezTo>
                <a:cubicBezTo>
                  <a:pt x="224747" y="174394"/>
                  <a:pt x="174394" y="224747"/>
                  <a:pt x="112374" y="224747"/>
                </a:cubicBezTo>
                <a:cubicBezTo>
                  <a:pt x="50353" y="224747"/>
                  <a:pt x="0" y="174394"/>
                  <a:pt x="0" y="112374"/>
                </a:cubicBezTo>
                <a:cubicBezTo>
                  <a:pt x="0" y="50353"/>
                  <a:pt x="50353" y="0"/>
                  <a:pt x="112374" y="0"/>
                </a:cubicBezTo>
                <a:close/>
              </a:path>
            </a:pathLst>
          </a:custGeom>
          <a:solidFill>
            <a:srgbClr val="000000">
              <a:alpha val="0"/>
            </a:srgbClr>
          </a:solidFill>
          <a:ln w="38100">
            <a:solidFill>
              <a:srgbClr val="065476"/>
            </a:solidFill>
            <a:prstDash val="solid"/>
          </a:ln>
        </p:spPr>
      </p:sp>
      <p:sp>
        <p:nvSpPr>
          <p:cNvPr id="4" name="Text 2"/>
          <p:cNvSpPr/>
          <p:nvPr>
            <p:custDataLst>
              <p:tags r:id="rId1"/>
            </p:custDataLst>
          </p:nvPr>
        </p:nvSpPr>
        <p:spPr>
          <a:xfrm>
            <a:off x="1908807" y="3191345"/>
            <a:ext cx="2580437" cy="484632"/>
          </a:xfrm>
          <a:prstGeom prst="rect">
            <a:avLst/>
          </a:prstGeom>
          <a:noFill/>
        </p:spPr>
        <p:txBody>
          <a:bodyPr wrap="square" lIns="95250" tIns="95250" rIns="95250" bIns="95250" rtlCol="0" anchor="t">
            <a:spAutoFit/>
          </a:bodyPr>
          <a:lstStyle/>
          <a:p>
            <a:pPr marL="0" indent="0">
              <a:lnSpc>
                <a:spcPct val="113000"/>
              </a:lnSpc>
              <a:spcBef>
                <a:spcPts val="375"/>
              </a:spcBef>
              <a:buNone/>
            </a:pPr>
            <a:r>
              <a:rPr lang="en-US" sz="1585" b="1" dirty="0">
                <a:solidFill>
                  <a:srgbClr val="00070F"/>
                </a:solidFill>
                <a:latin typeface="微软雅黑" panose="020B0503020204020204" pitchFamily="34" charset="-122"/>
                <a:ea typeface="微软雅黑" panose="020B0503020204020204" pitchFamily="34" charset="-122"/>
                <a:cs typeface="微软雅黑" panose="020B0503020204020204" pitchFamily="34" charset="-120"/>
              </a:rPr>
              <a:t>零售与电商行业</a:t>
            </a:r>
            <a:endParaRPr lang="en-US" sz="1440" dirty="0"/>
          </a:p>
        </p:txBody>
      </p:sp>
      <p:sp>
        <p:nvSpPr>
          <p:cNvPr id="5" name="Text 3"/>
          <p:cNvSpPr/>
          <p:nvPr>
            <p:custDataLst>
              <p:tags r:id="rId2"/>
            </p:custDataLst>
          </p:nvPr>
        </p:nvSpPr>
        <p:spPr>
          <a:xfrm>
            <a:off x="1908353" y="3566160"/>
            <a:ext cx="2468880" cy="1499616"/>
          </a:xfrm>
          <a:prstGeom prst="rect">
            <a:avLst/>
          </a:prstGeom>
          <a:noFill/>
        </p:spPr>
        <p:txBody>
          <a:bodyPr wrap="square" lIns="95250" tIns="95250" rIns="95250" bIns="95250" rtlCol="0" anchor="t">
            <a:spAutoFit/>
          </a:bodyPr>
          <a:lstStyle/>
          <a:p>
            <a:pPr marL="0" indent="0" algn="just">
              <a:lnSpc>
                <a:spcPct val="100000"/>
              </a:lnSpc>
              <a:spcBef>
                <a:spcPts val="375"/>
              </a:spcBef>
              <a:buNone/>
            </a:pPr>
            <a:r>
              <a:rPr lang="en-US" sz="1010" dirty="0">
                <a:solidFill>
                  <a:srgbClr val="00070F"/>
                </a:solidFill>
                <a:latin typeface="微软雅黑" panose="020B0503020204020204" pitchFamily="34" charset="-122"/>
                <a:ea typeface="微软雅黑" panose="020B0503020204020204" pitchFamily="34" charset="-122"/>
                <a:cs typeface="微软雅黑" panose="020B0503020204020204" pitchFamily="34" charset="-120"/>
              </a:rPr>
              <a:t>OpenRank在零售与电商行业的应用能够有效提升运营效率和客户体验。通过数据分析和可视化展示，企业可以精准掌握销售趋势、库存状况和用户需求，实现个性化营销和服务，增强市场竞争力。</a:t>
            </a:r>
            <a:endParaRPr lang="en-US" sz="1440" dirty="0"/>
          </a:p>
        </p:txBody>
      </p:sp>
      <p:sp>
        <p:nvSpPr>
          <p:cNvPr id="6" name="Text 4"/>
          <p:cNvSpPr/>
          <p:nvPr>
            <p:custDataLst>
              <p:tags r:id="rId3"/>
            </p:custDataLst>
          </p:nvPr>
        </p:nvSpPr>
        <p:spPr>
          <a:xfrm>
            <a:off x="4910964" y="3191345"/>
            <a:ext cx="2580189" cy="484632"/>
          </a:xfrm>
          <a:prstGeom prst="rect">
            <a:avLst/>
          </a:prstGeom>
          <a:noFill/>
        </p:spPr>
        <p:txBody>
          <a:bodyPr wrap="square" lIns="95250" tIns="95250" rIns="95250" bIns="95250" rtlCol="0" anchor="t">
            <a:spAutoFit/>
          </a:bodyPr>
          <a:lstStyle/>
          <a:p>
            <a:pPr marL="0" indent="0">
              <a:lnSpc>
                <a:spcPct val="113000"/>
              </a:lnSpc>
              <a:spcBef>
                <a:spcPts val="375"/>
              </a:spcBef>
              <a:buNone/>
            </a:pPr>
            <a:r>
              <a:rPr lang="en-US" sz="1585" b="1" dirty="0">
                <a:solidFill>
                  <a:srgbClr val="00070F"/>
                </a:solidFill>
                <a:latin typeface="微软雅黑" panose="020B0503020204020204" pitchFamily="34" charset="-122"/>
                <a:ea typeface="微软雅黑" panose="020B0503020204020204" pitchFamily="34" charset="-122"/>
                <a:cs typeface="微软雅黑" panose="020B0503020204020204" pitchFamily="34" charset="-120"/>
              </a:rPr>
              <a:t>教育与培训领域</a:t>
            </a:r>
            <a:endParaRPr lang="en-US" sz="1440" dirty="0"/>
          </a:p>
        </p:txBody>
      </p:sp>
      <p:sp>
        <p:nvSpPr>
          <p:cNvPr id="7" name="Text 5"/>
          <p:cNvSpPr/>
          <p:nvPr>
            <p:custDataLst>
              <p:tags r:id="rId4"/>
            </p:custDataLst>
          </p:nvPr>
        </p:nvSpPr>
        <p:spPr>
          <a:xfrm>
            <a:off x="4911242" y="3566254"/>
            <a:ext cx="2468880" cy="1499616"/>
          </a:xfrm>
          <a:prstGeom prst="rect">
            <a:avLst/>
          </a:prstGeom>
          <a:noFill/>
        </p:spPr>
        <p:txBody>
          <a:bodyPr wrap="square" lIns="95250" tIns="95250" rIns="95250" bIns="95250" rtlCol="0" anchor="t">
            <a:spAutoFit/>
          </a:bodyPr>
          <a:lstStyle/>
          <a:p>
            <a:pPr marL="0" indent="0" algn="just">
              <a:lnSpc>
                <a:spcPct val="100000"/>
              </a:lnSpc>
              <a:spcBef>
                <a:spcPts val="375"/>
              </a:spcBef>
              <a:buNone/>
            </a:pPr>
            <a:r>
              <a:rPr lang="en-US" sz="1010" dirty="0">
                <a:solidFill>
                  <a:srgbClr val="00070F"/>
                </a:solidFill>
                <a:latin typeface="微软雅黑" panose="020B0503020204020204" pitchFamily="34" charset="-122"/>
                <a:ea typeface="微软雅黑" panose="020B0503020204020204" pitchFamily="34" charset="-122"/>
                <a:cs typeface="微软雅黑" panose="020B0503020204020204" pitchFamily="34" charset="-120"/>
              </a:rPr>
              <a:t>OpenRank在教育与培训领域的应用为教学管理提供了新的手段。通过对学习数据的分析与可视化，教育机构可以实时了解学生的学习进度和效果，进行针对性的教学调整，提高教学质量和学生满意度。</a:t>
            </a:r>
            <a:endParaRPr lang="en-US" sz="1440" dirty="0"/>
          </a:p>
        </p:txBody>
      </p:sp>
      <p:sp>
        <p:nvSpPr>
          <p:cNvPr id="8" name="Shape 6"/>
          <p:cNvSpPr/>
          <p:nvPr>
            <p:custDataLst>
              <p:tags r:id="rId5"/>
            </p:custDataLst>
          </p:nvPr>
        </p:nvSpPr>
        <p:spPr>
          <a:xfrm>
            <a:off x="802453" y="2641800"/>
            <a:ext cx="1206546" cy="458105"/>
          </a:xfrm>
          <a:custGeom>
            <a:avLst/>
            <a:gdLst/>
            <a:ahLst/>
            <a:cxnLst/>
            <a:rect l="l" t="t" r="r" b="b"/>
            <a:pathLst>
              <a:path w="1206546" h="458105">
                <a:moveTo>
                  <a:pt x="229052" y="0"/>
                </a:moveTo>
                <a:moveTo>
                  <a:pt x="229052" y="0"/>
                </a:moveTo>
                <a:lnTo>
                  <a:pt x="977494" y="0"/>
                </a:lnTo>
                <a:quadBezTo>
                  <a:pt x="1206546" y="0"/>
                  <a:pt x="1206546" y="229052"/>
                </a:quadBezTo>
                <a:lnTo>
                  <a:pt x="1206546" y="229052"/>
                </a:lnTo>
                <a:quadBezTo>
                  <a:pt x="1206546" y="458105"/>
                  <a:pt x="977494" y="458105"/>
                </a:quadBezTo>
                <a:lnTo>
                  <a:pt x="229052" y="458105"/>
                </a:lnTo>
                <a:quadBezTo>
                  <a:pt x="0" y="458105"/>
                  <a:pt x="0" y="229052"/>
                </a:quadBezTo>
                <a:lnTo>
                  <a:pt x="0" y="229052"/>
                </a:lnTo>
                <a:quadBezTo>
                  <a:pt x="0" y="0"/>
                  <a:pt x="229052" y="0"/>
                </a:quadBezTo>
                <a:close/>
              </a:path>
            </a:pathLst>
          </a:custGeom>
          <a:solidFill>
            <a:srgbClr val="10CABA"/>
          </a:solidFill>
        </p:spPr>
      </p:sp>
      <p:sp>
        <p:nvSpPr>
          <p:cNvPr id="9" name="Text 7"/>
          <p:cNvSpPr/>
          <p:nvPr>
            <p:custDataLst>
              <p:tags r:id="rId6"/>
            </p:custDataLst>
          </p:nvPr>
        </p:nvSpPr>
        <p:spPr>
          <a:xfrm>
            <a:off x="995946" y="2651397"/>
            <a:ext cx="819561" cy="438912"/>
          </a:xfrm>
          <a:prstGeom prst="rect">
            <a:avLst/>
          </a:prstGeom>
          <a:noFill/>
        </p:spPr>
        <p:txBody>
          <a:bodyPr wrap="square" lIns="95250" tIns="95250" rIns="95250" bIns="95250" rtlCol="0" anchor="t">
            <a:spAutoFit/>
          </a:bodyPr>
          <a:lstStyle/>
          <a:p>
            <a:pPr marL="0" indent="0" algn="ctr">
              <a:lnSpc>
                <a:spcPct val="100000"/>
              </a:lnSpc>
              <a:spcBef>
                <a:spcPts val="375"/>
              </a:spcBef>
              <a:buNone/>
            </a:pPr>
            <a:r>
              <a:rPr lang="en-US" sz="2015"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0"/>
              </a:rPr>
              <a:t>01</a:t>
            </a:r>
            <a:endParaRPr lang="en-US" sz="1440" dirty="0"/>
          </a:p>
        </p:txBody>
      </p:sp>
      <p:sp>
        <p:nvSpPr>
          <p:cNvPr id="10" name="Shape 8"/>
          <p:cNvSpPr/>
          <p:nvPr>
            <p:custDataLst>
              <p:tags r:id="rId7"/>
            </p:custDataLst>
          </p:nvPr>
        </p:nvSpPr>
        <p:spPr>
          <a:xfrm>
            <a:off x="2385590" y="2641800"/>
            <a:ext cx="1206546" cy="458105"/>
          </a:xfrm>
          <a:custGeom>
            <a:avLst/>
            <a:gdLst/>
            <a:ahLst/>
            <a:cxnLst/>
            <a:rect l="l" t="t" r="r" b="b"/>
            <a:pathLst>
              <a:path w="1206546" h="458105">
                <a:moveTo>
                  <a:pt x="229052" y="0"/>
                </a:moveTo>
                <a:moveTo>
                  <a:pt x="229052" y="0"/>
                </a:moveTo>
                <a:lnTo>
                  <a:pt x="977494" y="0"/>
                </a:lnTo>
                <a:quadBezTo>
                  <a:pt x="1206546" y="0"/>
                  <a:pt x="1206546" y="229052"/>
                </a:quadBezTo>
                <a:lnTo>
                  <a:pt x="1206546" y="229052"/>
                </a:lnTo>
                <a:quadBezTo>
                  <a:pt x="1206546" y="458105"/>
                  <a:pt x="977494" y="458105"/>
                </a:quadBezTo>
                <a:lnTo>
                  <a:pt x="229052" y="458105"/>
                </a:lnTo>
                <a:quadBezTo>
                  <a:pt x="0" y="458105"/>
                  <a:pt x="0" y="229052"/>
                </a:quadBezTo>
                <a:lnTo>
                  <a:pt x="0" y="229052"/>
                </a:lnTo>
                <a:quadBezTo>
                  <a:pt x="0" y="0"/>
                  <a:pt x="229052" y="0"/>
                </a:quadBezTo>
                <a:close/>
              </a:path>
            </a:pathLst>
          </a:custGeom>
          <a:solidFill>
            <a:srgbClr val="2EB0EA"/>
          </a:solidFill>
        </p:spPr>
      </p:sp>
      <p:sp>
        <p:nvSpPr>
          <p:cNvPr id="11" name="Text 9"/>
          <p:cNvSpPr/>
          <p:nvPr>
            <p:custDataLst>
              <p:tags r:id="rId8"/>
            </p:custDataLst>
          </p:nvPr>
        </p:nvSpPr>
        <p:spPr>
          <a:xfrm>
            <a:off x="2579083" y="2651397"/>
            <a:ext cx="819561" cy="438912"/>
          </a:xfrm>
          <a:prstGeom prst="rect">
            <a:avLst/>
          </a:prstGeom>
          <a:noFill/>
        </p:spPr>
        <p:txBody>
          <a:bodyPr wrap="square" lIns="95250" tIns="95250" rIns="95250" bIns="95250" rtlCol="0" anchor="t">
            <a:spAutoFit/>
          </a:bodyPr>
          <a:lstStyle/>
          <a:p>
            <a:pPr marL="0" indent="0" algn="ctr">
              <a:lnSpc>
                <a:spcPct val="100000"/>
              </a:lnSpc>
              <a:spcBef>
                <a:spcPts val="375"/>
              </a:spcBef>
              <a:buNone/>
            </a:pPr>
            <a:r>
              <a:rPr lang="en-US" sz="2015"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0"/>
              </a:rPr>
              <a:t>02</a:t>
            </a:r>
            <a:endParaRPr lang="en-US" sz="1440" dirty="0"/>
          </a:p>
        </p:txBody>
      </p:sp>
      <p:sp>
        <p:nvSpPr>
          <p:cNvPr id="12" name="Shape 10"/>
          <p:cNvSpPr/>
          <p:nvPr>
            <p:custDataLst>
              <p:tags r:id="rId9"/>
            </p:custDataLst>
          </p:nvPr>
        </p:nvSpPr>
        <p:spPr>
          <a:xfrm>
            <a:off x="3968727" y="2641800"/>
            <a:ext cx="1206546" cy="458105"/>
          </a:xfrm>
          <a:custGeom>
            <a:avLst/>
            <a:gdLst/>
            <a:ahLst/>
            <a:cxnLst/>
            <a:rect l="l" t="t" r="r" b="b"/>
            <a:pathLst>
              <a:path w="1206546" h="458105">
                <a:moveTo>
                  <a:pt x="229052" y="0"/>
                </a:moveTo>
                <a:moveTo>
                  <a:pt x="229052" y="0"/>
                </a:moveTo>
                <a:lnTo>
                  <a:pt x="977494" y="0"/>
                </a:lnTo>
                <a:quadBezTo>
                  <a:pt x="1206546" y="0"/>
                  <a:pt x="1206546" y="229052"/>
                </a:quadBezTo>
                <a:lnTo>
                  <a:pt x="1206546" y="229052"/>
                </a:lnTo>
                <a:quadBezTo>
                  <a:pt x="1206546" y="458105"/>
                  <a:pt x="977494" y="458105"/>
                </a:quadBezTo>
                <a:lnTo>
                  <a:pt x="229052" y="458105"/>
                </a:lnTo>
                <a:quadBezTo>
                  <a:pt x="0" y="458105"/>
                  <a:pt x="0" y="229052"/>
                </a:quadBezTo>
                <a:lnTo>
                  <a:pt x="0" y="229052"/>
                </a:lnTo>
                <a:quadBezTo>
                  <a:pt x="0" y="0"/>
                  <a:pt x="229052" y="0"/>
                </a:quadBezTo>
                <a:close/>
              </a:path>
            </a:pathLst>
          </a:custGeom>
          <a:solidFill>
            <a:srgbClr val="10CABA"/>
          </a:solidFill>
        </p:spPr>
      </p:sp>
      <p:sp>
        <p:nvSpPr>
          <p:cNvPr id="13" name="Text 11"/>
          <p:cNvSpPr/>
          <p:nvPr>
            <p:custDataLst>
              <p:tags r:id="rId10"/>
            </p:custDataLst>
          </p:nvPr>
        </p:nvSpPr>
        <p:spPr>
          <a:xfrm>
            <a:off x="4162220" y="2651397"/>
            <a:ext cx="819561" cy="438912"/>
          </a:xfrm>
          <a:prstGeom prst="rect">
            <a:avLst/>
          </a:prstGeom>
          <a:noFill/>
        </p:spPr>
        <p:txBody>
          <a:bodyPr wrap="square" lIns="95250" tIns="95250" rIns="95250" bIns="95250" rtlCol="0" anchor="t">
            <a:spAutoFit/>
          </a:bodyPr>
          <a:lstStyle/>
          <a:p>
            <a:pPr marL="0" indent="0" algn="ctr">
              <a:lnSpc>
                <a:spcPct val="100000"/>
              </a:lnSpc>
              <a:spcBef>
                <a:spcPts val="375"/>
              </a:spcBef>
              <a:buNone/>
            </a:pPr>
            <a:r>
              <a:rPr lang="en-US" sz="2015"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0"/>
              </a:rPr>
              <a:t>03</a:t>
            </a:r>
            <a:endParaRPr lang="en-US" sz="1440" dirty="0"/>
          </a:p>
        </p:txBody>
      </p:sp>
      <p:sp>
        <p:nvSpPr>
          <p:cNvPr id="14" name="Shape 12"/>
          <p:cNvSpPr/>
          <p:nvPr>
            <p:custDataLst>
              <p:tags r:id="rId11"/>
            </p:custDataLst>
          </p:nvPr>
        </p:nvSpPr>
        <p:spPr>
          <a:xfrm>
            <a:off x="5551864" y="2641800"/>
            <a:ext cx="1206546" cy="458105"/>
          </a:xfrm>
          <a:custGeom>
            <a:avLst/>
            <a:gdLst/>
            <a:ahLst/>
            <a:cxnLst/>
            <a:rect l="l" t="t" r="r" b="b"/>
            <a:pathLst>
              <a:path w="1206546" h="458105">
                <a:moveTo>
                  <a:pt x="229052" y="0"/>
                </a:moveTo>
                <a:moveTo>
                  <a:pt x="229052" y="0"/>
                </a:moveTo>
                <a:lnTo>
                  <a:pt x="977494" y="0"/>
                </a:lnTo>
                <a:quadBezTo>
                  <a:pt x="1206546" y="0"/>
                  <a:pt x="1206546" y="229052"/>
                </a:quadBezTo>
                <a:lnTo>
                  <a:pt x="1206546" y="229052"/>
                </a:lnTo>
                <a:quadBezTo>
                  <a:pt x="1206546" y="458105"/>
                  <a:pt x="977494" y="458105"/>
                </a:quadBezTo>
                <a:lnTo>
                  <a:pt x="229052" y="458105"/>
                </a:lnTo>
                <a:quadBezTo>
                  <a:pt x="0" y="458105"/>
                  <a:pt x="0" y="229052"/>
                </a:quadBezTo>
                <a:lnTo>
                  <a:pt x="0" y="229052"/>
                </a:lnTo>
                <a:quadBezTo>
                  <a:pt x="0" y="0"/>
                  <a:pt x="229052" y="0"/>
                </a:quadBezTo>
                <a:close/>
              </a:path>
            </a:pathLst>
          </a:custGeom>
          <a:solidFill>
            <a:srgbClr val="2EB0EA"/>
          </a:solidFill>
        </p:spPr>
      </p:sp>
      <p:sp>
        <p:nvSpPr>
          <p:cNvPr id="15" name="Text 13"/>
          <p:cNvSpPr/>
          <p:nvPr>
            <p:custDataLst>
              <p:tags r:id="rId12"/>
            </p:custDataLst>
          </p:nvPr>
        </p:nvSpPr>
        <p:spPr>
          <a:xfrm>
            <a:off x="5745357" y="2651397"/>
            <a:ext cx="819561" cy="438912"/>
          </a:xfrm>
          <a:prstGeom prst="rect">
            <a:avLst/>
          </a:prstGeom>
          <a:noFill/>
        </p:spPr>
        <p:txBody>
          <a:bodyPr wrap="square" lIns="95250" tIns="95250" rIns="95250" bIns="95250" rtlCol="0" anchor="t">
            <a:spAutoFit/>
          </a:bodyPr>
          <a:lstStyle/>
          <a:p>
            <a:pPr marL="0" indent="0" algn="ctr">
              <a:lnSpc>
                <a:spcPct val="100000"/>
              </a:lnSpc>
              <a:spcBef>
                <a:spcPts val="375"/>
              </a:spcBef>
              <a:buNone/>
            </a:pPr>
            <a:r>
              <a:rPr lang="en-US" sz="2015"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0"/>
              </a:rPr>
              <a:t>04</a:t>
            </a:r>
            <a:endParaRPr lang="en-US" sz="1440" dirty="0"/>
          </a:p>
        </p:txBody>
      </p:sp>
      <p:sp>
        <p:nvSpPr>
          <p:cNvPr id="16" name="Shape 14"/>
          <p:cNvSpPr/>
          <p:nvPr>
            <p:custDataLst>
              <p:tags r:id="rId13"/>
            </p:custDataLst>
          </p:nvPr>
        </p:nvSpPr>
        <p:spPr>
          <a:xfrm>
            <a:off x="7135001" y="2641800"/>
            <a:ext cx="1206546" cy="458105"/>
          </a:xfrm>
          <a:custGeom>
            <a:avLst/>
            <a:gdLst/>
            <a:ahLst/>
            <a:cxnLst/>
            <a:rect l="l" t="t" r="r" b="b"/>
            <a:pathLst>
              <a:path w="1206546" h="458105">
                <a:moveTo>
                  <a:pt x="229052" y="0"/>
                </a:moveTo>
                <a:moveTo>
                  <a:pt x="229052" y="0"/>
                </a:moveTo>
                <a:lnTo>
                  <a:pt x="977494" y="0"/>
                </a:lnTo>
                <a:quadBezTo>
                  <a:pt x="1206546" y="0"/>
                  <a:pt x="1206546" y="229052"/>
                </a:quadBezTo>
                <a:lnTo>
                  <a:pt x="1206546" y="229052"/>
                </a:lnTo>
                <a:quadBezTo>
                  <a:pt x="1206546" y="458105"/>
                  <a:pt x="977494" y="458105"/>
                </a:quadBezTo>
                <a:lnTo>
                  <a:pt x="229052" y="458105"/>
                </a:lnTo>
                <a:quadBezTo>
                  <a:pt x="0" y="458105"/>
                  <a:pt x="0" y="229052"/>
                </a:quadBezTo>
                <a:lnTo>
                  <a:pt x="0" y="229052"/>
                </a:lnTo>
                <a:quadBezTo>
                  <a:pt x="0" y="0"/>
                  <a:pt x="229052" y="0"/>
                </a:quadBezTo>
                <a:close/>
              </a:path>
            </a:pathLst>
          </a:custGeom>
          <a:solidFill>
            <a:srgbClr val="10CABA"/>
          </a:solidFill>
        </p:spPr>
      </p:sp>
      <p:sp>
        <p:nvSpPr>
          <p:cNvPr id="17" name="Text 15"/>
          <p:cNvSpPr/>
          <p:nvPr>
            <p:custDataLst>
              <p:tags r:id="rId14"/>
            </p:custDataLst>
          </p:nvPr>
        </p:nvSpPr>
        <p:spPr>
          <a:xfrm>
            <a:off x="7328494" y="2651397"/>
            <a:ext cx="819561" cy="438912"/>
          </a:xfrm>
          <a:prstGeom prst="rect">
            <a:avLst/>
          </a:prstGeom>
          <a:noFill/>
        </p:spPr>
        <p:txBody>
          <a:bodyPr wrap="square" lIns="95250" tIns="95250" rIns="95250" bIns="95250" rtlCol="0" anchor="t">
            <a:spAutoFit/>
          </a:bodyPr>
          <a:lstStyle/>
          <a:p>
            <a:pPr marL="0" indent="0" algn="ctr">
              <a:lnSpc>
                <a:spcPct val="100000"/>
              </a:lnSpc>
              <a:spcBef>
                <a:spcPts val="375"/>
              </a:spcBef>
              <a:buNone/>
            </a:pPr>
            <a:r>
              <a:rPr lang="en-US" sz="2015"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0"/>
              </a:rPr>
              <a:t>05</a:t>
            </a:r>
            <a:endParaRPr lang="en-US" sz="1440" dirty="0"/>
          </a:p>
        </p:txBody>
      </p:sp>
      <p:sp>
        <p:nvSpPr>
          <p:cNvPr id="18" name="Text 16"/>
          <p:cNvSpPr/>
          <p:nvPr>
            <p:custDataLst>
              <p:tags r:id="rId15"/>
            </p:custDataLst>
          </p:nvPr>
        </p:nvSpPr>
        <p:spPr>
          <a:xfrm>
            <a:off x="550277" y="1069032"/>
            <a:ext cx="2580437" cy="484632"/>
          </a:xfrm>
          <a:prstGeom prst="rect">
            <a:avLst/>
          </a:prstGeom>
          <a:noFill/>
        </p:spPr>
        <p:txBody>
          <a:bodyPr wrap="square" lIns="95250" tIns="95250" rIns="95250" bIns="95250" rtlCol="0" anchor="t">
            <a:spAutoFit/>
          </a:bodyPr>
          <a:lstStyle/>
          <a:p>
            <a:pPr marL="0" indent="0">
              <a:lnSpc>
                <a:spcPct val="113000"/>
              </a:lnSpc>
              <a:spcBef>
                <a:spcPts val="375"/>
              </a:spcBef>
              <a:buNone/>
            </a:pPr>
            <a:r>
              <a:rPr lang="en-US" sz="1585" b="1" dirty="0">
                <a:solidFill>
                  <a:srgbClr val="00070F"/>
                </a:solidFill>
                <a:latin typeface="微软雅黑" panose="020B0503020204020204" pitchFamily="34" charset="-122"/>
                <a:ea typeface="微软雅黑" panose="020B0503020204020204" pitchFamily="34" charset="-122"/>
                <a:cs typeface="微软雅黑" panose="020B0503020204020204" pitchFamily="34" charset="-120"/>
              </a:rPr>
              <a:t>金融行业应用</a:t>
            </a:r>
            <a:endParaRPr lang="en-US" sz="1440" dirty="0"/>
          </a:p>
        </p:txBody>
      </p:sp>
      <p:sp>
        <p:nvSpPr>
          <p:cNvPr id="19" name="Text 17"/>
          <p:cNvSpPr/>
          <p:nvPr>
            <p:custDataLst>
              <p:tags r:id="rId16"/>
            </p:custDataLst>
          </p:nvPr>
        </p:nvSpPr>
        <p:spPr>
          <a:xfrm>
            <a:off x="550277" y="1428750"/>
            <a:ext cx="2468880" cy="1499616"/>
          </a:xfrm>
          <a:prstGeom prst="rect">
            <a:avLst/>
          </a:prstGeom>
          <a:noFill/>
        </p:spPr>
        <p:txBody>
          <a:bodyPr wrap="square" lIns="95250" tIns="95250" rIns="95250" bIns="95250" rtlCol="0" anchor="t">
            <a:spAutoFit/>
          </a:bodyPr>
          <a:lstStyle/>
          <a:p>
            <a:pPr marL="0" indent="0" algn="just">
              <a:lnSpc>
                <a:spcPct val="100000"/>
              </a:lnSpc>
              <a:spcBef>
                <a:spcPts val="375"/>
              </a:spcBef>
              <a:buNone/>
            </a:pPr>
            <a:r>
              <a:rPr lang="en-US" sz="1010" dirty="0">
                <a:solidFill>
                  <a:srgbClr val="00070F"/>
                </a:solidFill>
                <a:latin typeface="微软雅黑" panose="020B0503020204020204" pitchFamily="34" charset="-122"/>
                <a:ea typeface="微软雅黑" panose="020B0503020204020204" pitchFamily="34" charset="-122"/>
                <a:cs typeface="微软雅黑" panose="020B0503020204020204" pitchFamily="34" charset="-120"/>
              </a:rPr>
              <a:t>OpenRank在金融行业的应用前景广阔，通过数据分析和可视化大屏展示，可以帮助金融机构更好地监控市场动态、风险管理以及投资决策。其强大的数据处理能力和可视化功能为金融行业带来了新的变革。</a:t>
            </a:r>
            <a:endParaRPr lang="en-US" sz="1440" dirty="0"/>
          </a:p>
        </p:txBody>
      </p:sp>
      <p:sp>
        <p:nvSpPr>
          <p:cNvPr id="20" name="Text 18"/>
          <p:cNvSpPr/>
          <p:nvPr>
            <p:custDataLst>
              <p:tags r:id="rId17"/>
            </p:custDataLst>
          </p:nvPr>
        </p:nvSpPr>
        <p:spPr>
          <a:xfrm>
            <a:off x="3310637" y="1069032"/>
            <a:ext cx="2580437" cy="484632"/>
          </a:xfrm>
          <a:prstGeom prst="rect">
            <a:avLst/>
          </a:prstGeom>
          <a:noFill/>
        </p:spPr>
        <p:txBody>
          <a:bodyPr wrap="square" lIns="95250" tIns="95250" rIns="95250" bIns="95250" rtlCol="0" anchor="t">
            <a:spAutoFit/>
          </a:bodyPr>
          <a:lstStyle/>
          <a:p>
            <a:pPr marL="0" indent="0">
              <a:lnSpc>
                <a:spcPct val="113000"/>
              </a:lnSpc>
              <a:spcBef>
                <a:spcPts val="375"/>
              </a:spcBef>
              <a:buNone/>
            </a:pPr>
            <a:r>
              <a:rPr lang="en-US" sz="1585" b="1" dirty="0">
                <a:solidFill>
                  <a:srgbClr val="00070F"/>
                </a:solidFill>
                <a:latin typeface="微软雅黑" panose="020B0503020204020204" pitchFamily="34" charset="-122"/>
                <a:ea typeface="微软雅黑" panose="020B0503020204020204" pitchFamily="34" charset="-122"/>
                <a:cs typeface="微软雅黑" panose="020B0503020204020204" pitchFamily="34" charset="-120"/>
              </a:rPr>
              <a:t>医疗健康领域</a:t>
            </a:r>
            <a:endParaRPr lang="en-US" sz="1440" dirty="0"/>
          </a:p>
        </p:txBody>
      </p:sp>
      <p:sp>
        <p:nvSpPr>
          <p:cNvPr id="21" name="Text 19"/>
          <p:cNvSpPr/>
          <p:nvPr>
            <p:custDataLst>
              <p:tags r:id="rId18"/>
            </p:custDataLst>
          </p:nvPr>
        </p:nvSpPr>
        <p:spPr>
          <a:xfrm>
            <a:off x="3310225" y="1428750"/>
            <a:ext cx="2468880" cy="1499616"/>
          </a:xfrm>
          <a:prstGeom prst="rect">
            <a:avLst/>
          </a:prstGeom>
          <a:noFill/>
        </p:spPr>
        <p:txBody>
          <a:bodyPr wrap="square" lIns="95250" tIns="95250" rIns="95250" bIns="95250" rtlCol="0" anchor="t">
            <a:spAutoFit/>
          </a:bodyPr>
          <a:lstStyle/>
          <a:p>
            <a:pPr marL="0" indent="0" algn="just">
              <a:lnSpc>
                <a:spcPct val="100000"/>
              </a:lnSpc>
              <a:spcBef>
                <a:spcPts val="375"/>
              </a:spcBef>
              <a:buNone/>
            </a:pPr>
            <a:r>
              <a:rPr lang="en-US" sz="1010" dirty="0">
                <a:solidFill>
                  <a:srgbClr val="00070F"/>
                </a:solidFill>
                <a:latin typeface="微软雅黑" panose="020B0503020204020204" pitchFamily="34" charset="-122"/>
                <a:ea typeface="微软雅黑" panose="020B0503020204020204" pitchFamily="34" charset="-122"/>
                <a:cs typeface="微软雅黑" panose="020B0503020204020204" pitchFamily="34" charset="-120"/>
              </a:rPr>
              <a:t>OpenRank在医疗健康领域的应用有助于提升疾病预防、诊断和治疗的效率。通过大数据分析与可视化，医疗机构可以实时监控患者健康状况，优化资源配置，提高医疗服务质量，推动智慧医疗的发展。</a:t>
            </a:r>
            <a:endParaRPr lang="en-US" sz="1440" dirty="0"/>
          </a:p>
        </p:txBody>
      </p:sp>
      <p:sp>
        <p:nvSpPr>
          <p:cNvPr id="22" name="Text 20"/>
          <p:cNvSpPr/>
          <p:nvPr>
            <p:custDataLst>
              <p:tags r:id="rId19"/>
            </p:custDataLst>
          </p:nvPr>
        </p:nvSpPr>
        <p:spPr>
          <a:xfrm>
            <a:off x="6098743" y="1069032"/>
            <a:ext cx="2580437" cy="484632"/>
          </a:xfrm>
          <a:prstGeom prst="rect">
            <a:avLst/>
          </a:prstGeom>
          <a:noFill/>
        </p:spPr>
        <p:txBody>
          <a:bodyPr wrap="square" lIns="95250" tIns="95250" rIns="95250" bIns="95250" rtlCol="0" anchor="t">
            <a:spAutoFit/>
          </a:bodyPr>
          <a:lstStyle/>
          <a:p>
            <a:pPr marL="0" indent="0">
              <a:lnSpc>
                <a:spcPct val="113000"/>
              </a:lnSpc>
              <a:spcBef>
                <a:spcPts val="375"/>
              </a:spcBef>
              <a:buNone/>
            </a:pPr>
            <a:r>
              <a:rPr lang="en-US" sz="1585" b="1" dirty="0">
                <a:solidFill>
                  <a:srgbClr val="00070F"/>
                </a:solidFill>
                <a:latin typeface="微软雅黑" panose="020B0503020204020204" pitchFamily="34" charset="-122"/>
                <a:ea typeface="微软雅黑" panose="020B0503020204020204" pitchFamily="34" charset="-122"/>
                <a:cs typeface="微软雅黑" panose="020B0503020204020204" pitchFamily="34" charset="-120"/>
              </a:rPr>
              <a:t>智能交通系统</a:t>
            </a:r>
            <a:endParaRPr lang="en-US" sz="1440" dirty="0"/>
          </a:p>
        </p:txBody>
      </p:sp>
      <p:sp>
        <p:nvSpPr>
          <p:cNvPr id="23" name="Text 21"/>
          <p:cNvSpPr/>
          <p:nvPr>
            <p:custDataLst>
              <p:tags r:id="rId20"/>
            </p:custDataLst>
          </p:nvPr>
        </p:nvSpPr>
        <p:spPr>
          <a:xfrm>
            <a:off x="6069935" y="1387475"/>
            <a:ext cx="2468880" cy="1499616"/>
          </a:xfrm>
          <a:prstGeom prst="rect">
            <a:avLst/>
          </a:prstGeom>
          <a:noFill/>
        </p:spPr>
        <p:txBody>
          <a:bodyPr wrap="square" lIns="95250" tIns="95250" rIns="95250" bIns="95250" rtlCol="0" anchor="t">
            <a:spAutoFit/>
          </a:bodyPr>
          <a:lstStyle/>
          <a:p>
            <a:pPr marL="0" indent="0" algn="just">
              <a:lnSpc>
                <a:spcPct val="100000"/>
              </a:lnSpc>
              <a:spcBef>
                <a:spcPts val="375"/>
              </a:spcBef>
              <a:buNone/>
            </a:pPr>
            <a:r>
              <a:rPr lang="en-US" sz="1010" dirty="0">
                <a:solidFill>
                  <a:srgbClr val="00070F"/>
                </a:solidFill>
                <a:latin typeface="微软雅黑" panose="020B0503020204020204" pitchFamily="34" charset="-122"/>
                <a:ea typeface="微软雅黑" panose="020B0503020204020204" pitchFamily="34" charset="-122"/>
                <a:cs typeface="微软雅黑" panose="020B0503020204020204" pitchFamily="34" charset="-120"/>
              </a:rPr>
              <a:t>OpenRank技术在智能交通系统中具有重要应用，能够实时分析交通流量数据，优化交通管理和控制策略。通过数据可视化大屏，管理人员可以直观了解交通状况，制定更加科学合理的交通规划方案。</a:t>
            </a:r>
            <a:endParaRPr lang="en-US" sz="1440" dirty="0"/>
          </a:p>
        </p:txBody>
      </p:sp>
      <p:sp>
        <p:nvSpPr>
          <p:cNvPr id="24" name="Shape 22"/>
          <p:cNvSpPr/>
          <p:nvPr/>
        </p:nvSpPr>
        <p:spPr>
          <a:xfrm>
            <a:off x="464820" y="1136190"/>
            <a:ext cx="0" cy="1353264"/>
          </a:xfrm>
          <a:custGeom>
            <a:avLst/>
            <a:gdLst/>
            <a:ahLst/>
            <a:cxnLst/>
            <a:rect l="l" t="t" r="r" b="b"/>
            <a:pathLst>
              <a:path h="1353264">
                <a:moveTo>
                  <a:pt x="0" y="0"/>
                </a:moveTo>
                <a:moveTo>
                  <a:pt x="0" y="0"/>
                </a:moveTo>
                <a:lnTo>
                  <a:pt x="0" y="1353264"/>
                </a:lnTo>
              </a:path>
            </a:pathLst>
          </a:custGeom>
          <a:noFill/>
          <a:ln w="9525">
            <a:solidFill>
              <a:srgbClr val="10CABA"/>
            </a:solidFill>
            <a:prstDash val="solid"/>
            <a:headEnd type="none"/>
            <a:tailEnd type="none"/>
          </a:ln>
        </p:spPr>
      </p:sp>
      <p:sp>
        <p:nvSpPr>
          <p:cNvPr id="25" name="Shape 23"/>
          <p:cNvSpPr/>
          <p:nvPr>
            <p:custDataLst>
              <p:tags r:id="rId21"/>
            </p:custDataLst>
          </p:nvPr>
        </p:nvSpPr>
        <p:spPr>
          <a:xfrm>
            <a:off x="3226213" y="1136190"/>
            <a:ext cx="0" cy="1353264"/>
          </a:xfrm>
          <a:custGeom>
            <a:avLst/>
            <a:gdLst/>
            <a:ahLst/>
            <a:cxnLst/>
            <a:rect l="l" t="t" r="r" b="b"/>
            <a:pathLst>
              <a:path h="1353264">
                <a:moveTo>
                  <a:pt x="0" y="0"/>
                </a:moveTo>
                <a:moveTo>
                  <a:pt x="0" y="0"/>
                </a:moveTo>
                <a:lnTo>
                  <a:pt x="0" y="1353264"/>
                </a:lnTo>
              </a:path>
            </a:pathLst>
          </a:custGeom>
          <a:noFill/>
          <a:ln w="9525">
            <a:solidFill>
              <a:srgbClr val="10CABA"/>
            </a:solidFill>
            <a:prstDash val="solid"/>
            <a:headEnd type="none"/>
            <a:tailEnd type="none"/>
          </a:ln>
        </p:spPr>
      </p:sp>
      <p:sp>
        <p:nvSpPr>
          <p:cNvPr id="26" name="Shape 24"/>
          <p:cNvSpPr/>
          <p:nvPr>
            <p:custDataLst>
              <p:tags r:id="rId22"/>
            </p:custDataLst>
          </p:nvPr>
        </p:nvSpPr>
        <p:spPr>
          <a:xfrm>
            <a:off x="6005879" y="1136190"/>
            <a:ext cx="0" cy="1353264"/>
          </a:xfrm>
          <a:custGeom>
            <a:avLst/>
            <a:gdLst/>
            <a:ahLst/>
            <a:cxnLst/>
            <a:rect l="l" t="t" r="r" b="b"/>
            <a:pathLst>
              <a:path h="1353264">
                <a:moveTo>
                  <a:pt x="0" y="0"/>
                </a:moveTo>
                <a:moveTo>
                  <a:pt x="0" y="0"/>
                </a:moveTo>
                <a:lnTo>
                  <a:pt x="0" y="1353264"/>
                </a:lnTo>
              </a:path>
            </a:pathLst>
          </a:custGeom>
          <a:noFill/>
          <a:ln w="9525">
            <a:solidFill>
              <a:srgbClr val="10CABA"/>
            </a:solidFill>
            <a:prstDash val="solid"/>
            <a:headEnd type="none"/>
            <a:tailEnd type="none"/>
          </a:ln>
        </p:spPr>
      </p:sp>
      <p:sp>
        <p:nvSpPr>
          <p:cNvPr id="27" name="Shape 25"/>
          <p:cNvSpPr/>
          <p:nvPr>
            <p:custDataLst>
              <p:tags r:id="rId23"/>
            </p:custDataLst>
          </p:nvPr>
        </p:nvSpPr>
        <p:spPr>
          <a:xfrm>
            <a:off x="4572000" y="3273600"/>
            <a:ext cx="0" cy="1353264"/>
          </a:xfrm>
          <a:custGeom>
            <a:avLst/>
            <a:gdLst/>
            <a:ahLst/>
            <a:cxnLst/>
            <a:rect l="l" t="t" r="r" b="b"/>
            <a:pathLst>
              <a:path h="1353264">
                <a:moveTo>
                  <a:pt x="0" y="0"/>
                </a:moveTo>
                <a:moveTo>
                  <a:pt x="0" y="0"/>
                </a:moveTo>
                <a:lnTo>
                  <a:pt x="0" y="1353264"/>
                </a:lnTo>
              </a:path>
            </a:pathLst>
          </a:custGeom>
          <a:noFill/>
          <a:ln w="9525">
            <a:solidFill>
              <a:srgbClr val="10CABA"/>
            </a:solidFill>
            <a:prstDash val="solid"/>
            <a:headEnd type="none"/>
            <a:tailEnd type="none"/>
          </a:ln>
        </p:spPr>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ext 0"/>
          <p:cNvSpPr/>
          <p:nvPr/>
        </p:nvSpPr>
        <p:spPr>
          <a:xfrm>
            <a:off x="554859" y="72436"/>
            <a:ext cx="8589141" cy="636365"/>
          </a:xfrm>
          <a:prstGeom prst="rect">
            <a:avLst/>
          </a:prstGeom>
          <a:noFill/>
        </p:spPr>
        <p:txBody>
          <a:bodyPr wrap="square" lIns="95250" tIns="95250" rIns="95250" bIns="95250" rtlCol="0" anchor="t">
            <a:spAutoFit/>
          </a:bodyPr>
          <a:lstStyle/>
          <a:p>
            <a:pPr marL="0" indent="0">
              <a:lnSpc>
                <a:spcPct val="113000"/>
              </a:lnSpc>
              <a:spcBef>
                <a:spcPts val="375"/>
              </a:spcBef>
              <a:buNone/>
            </a:pPr>
            <a:r>
              <a:rPr lang="en-US" sz="2305" b="1" dirty="0">
                <a:solidFill>
                  <a:srgbClr val="065476"/>
                </a:solidFill>
                <a:latin typeface="微软雅黑" panose="020B0503020204020204" pitchFamily="34" charset="-122"/>
                <a:ea typeface="微软雅黑" panose="020B0503020204020204" pitchFamily="34" charset="-122"/>
                <a:cs typeface="微软雅黑" panose="020B0503020204020204" pitchFamily="34" charset="-120"/>
              </a:rPr>
              <a:t>持续创新方向</a:t>
            </a:r>
            <a:endParaRPr lang="en-US" sz="1440" dirty="0"/>
          </a:p>
        </p:txBody>
      </p:sp>
      <p:sp>
        <p:nvSpPr>
          <p:cNvPr id="3" name="Shape 1"/>
          <p:cNvSpPr/>
          <p:nvPr/>
        </p:nvSpPr>
        <p:spPr>
          <a:xfrm>
            <a:off x="259876" y="279031"/>
            <a:ext cx="224747" cy="224747"/>
          </a:xfrm>
          <a:custGeom>
            <a:avLst/>
            <a:gdLst/>
            <a:ahLst/>
            <a:cxnLst/>
            <a:rect l="l" t="t" r="r" b="b"/>
            <a:pathLst>
              <a:path w="224747" h="224747">
                <a:moveTo>
                  <a:pt x="112374" y="0"/>
                </a:moveTo>
                <a:moveTo>
                  <a:pt x="112374" y="0"/>
                </a:moveTo>
                <a:cubicBezTo>
                  <a:pt x="174394" y="0"/>
                  <a:pt x="224747" y="50353"/>
                  <a:pt x="224747" y="112374"/>
                </a:cubicBezTo>
                <a:cubicBezTo>
                  <a:pt x="224747" y="174394"/>
                  <a:pt x="174394" y="224747"/>
                  <a:pt x="112374" y="224747"/>
                </a:cubicBezTo>
                <a:cubicBezTo>
                  <a:pt x="50353" y="224747"/>
                  <a:pt x="0" y="174394"/>
                  <a:pt x="0" y="112374"/>
                </a:cubicBezTo>
                <a:cubicBezTo>
                  <a:pt x="0" y="50353"/>
                  <a:pt x="50353" y="0"/>
                  <a:pt x="112374" y="0"/>
                </a:cubicBezTo>
                <a:close/>
              </a:path>
            </a:pathLst>
          </a:custGeom>
          <a:solidFill>
            <a:srgbClr val="000000">
              <a:alpha val="0"/>
            </a:srgbClr>
          </a:solidFill>
          <a:ln w="38100">
            <a:solidFill>
              <a:srgbClr val="065476"/>
            </a:solidFill>
            <a:prstDash val="solid"/>
          </a:ln>
        </p:spPr>
      </p:sp>
      <p:sp>
        <p:nvSpPr>
          <p:cNvPr id="4" name="Shape 2"/>
          <p:cNvSpPr/>
          <p:nvPr/>
        </p:nvSpPr>
        <p:spPr>
          <a:xfrm>
            <a:off x="4625335" y="959518"/>
            <a:ext cx="2580437" cy="530352"/>
          </a:xfrm>
          <a:custGeom>
            <a:avLst/>
            <a:gdLst/>
            <a:ahLst/>
            <a:cxnLst/>
            <a:rect l="l" t="t" r="r" b="b"/>
            <a:pathLst>
              <a:path w="2580437" h="530352">
                <a:moveTo>
                  <a:pt x="99957" y="0"/>
                </a:moveTo>
                <a:moveTo>
                  <a:pt x="99957" y="0"/>
                </a:moveTo>
                <a:lnTo>
                  <a:pt x="2480479" y="0"/>
                </a:lnTo>
                <a:quadBezTo>
                  <a:pt x="2580437" y="0"/>
                  <a:pt x="2580437" y="99957"/>
                </a:quadBezTo>
                <a:lnTo>
                  <a:pt x="2580437" y="430395"/>
                </a:lnTo>
                <a:quadBezTo>
                  <a:pt x="2580437" y="530352"/>
                  <a:pt x="2480479" y="530352"/>
                </a:quadBezTo>
                <a:lnTo>
                  <a:pt x="99957" y="530352"/>
                </a:lnTo>
                <a:quadBezTo>
                  <a:pt x="0" y="530352"/>
                  <a:pt x="0" y="430395"/>
                </a:quadBezTo>
                <a:lnTo>
                  <a:pt x="0" y="99957"/>
                </a:lnTo>
                <a:quadBezTo>
                  <a:pt x="0" y="0"/>
                  <a:pt x="99957" y="0"/>
                </a:quadBezTo>
                <a:close/>
              </a:path>
            </a:pathLst>
          </a:custGeom>
          <a:solidFill>
            <a:srgbClr val="10CABA"/>
          </a:solidFill>
        </p:spPr>
      </p:sp>
      <p:sp>
        <p:nvSpPr>
          <p:cNvPr id="5" name="Shape 3"/>
          <p:cNvSpPr/>
          <p:nvPr/>
        </p:nvSpPr>
        <p:spPr>
          <a:xfrm>
            <a:off x="1635760" y="959485"/>
            <a:ext cx="2880995" cy="530225"/>
          </a:xfrm>
          <a:custGeom>
            <a:avLst/>
            <a:gdLst/>
            <a:ahLst/>
            <a:cxnLst/>
            <a:rect l="l" t="t" r="r" b="b"/>
            <a:pathLst>
              <a:path w="2580437" h="530352">
                <a:moveTo>
                  <a:pt x="99957" y="0"/>
                </a:moveTo>
                <a:moveTo>
                  <a:pt x="99957" y="0"/>
                </a:moveTo>
                <a:lnTo>
                  <a:pt x="2480479" y="0"/>
                </a:lnTo>
                <a:quadBezTo>
                  <a:pt x="2580437" y="0"/>
                  <a:pt x="2580437" y="99957"/>
                </a:quadBezTo>
                <a:lnTo>
                  <a:pt x="2580437" y="430395"/>
                </a:lnTo>
                <a:quadBezTo>
                  <a:pt x="2580437" y="530352"/>
                  <a:pt x="2480479" y="530352"/>
                </a:quadBezTo>
                <a:lnTo>
                  <a:pt x="99957" y="530352"/>
                </a:lnTo>
                <a:quadBezTo>
                  <a:pt x="0" y="530352"/>
                  <a:pt x="0" y="430395"/>
                </a:quadBezTo>
                <a:lnTo>
                  <a:pt x="0" y="99957"/>
                </a:lnTo>
                <a:quadBezTo>
                  <a:pt x="0" y="0"/>
                  <a:pt x="99957" y="0"/>
                </a:quadBezTo>
                <a:close/>
              </a:path>
            </a:pathLst>
          </a:custGeom>
          <a:solidFill>
            <a:srgbClr val="10CABA"/>
          </a:solidFill>
        </p:spPr>
      </p:sp>
      <p:sp>
        <p:nvSpPr>
          <p:cNvPr id="6" name="Shape 4"/>
          <p:cNvSpPr/>
          <p:nvPr/>
        </p:nvSpPr>
        <p:spPr>
          <a:xfrm>
            <a:off x="3280760" y="2781529"/>
            <a:ext cx="2580437" cy="530352"/>
          </a:xfrm>
          <a:custGeom>
            <a:avLst/>
            <a:gdLst/>
            <a:ahLst/>
            <a:cxnLst/>
            <a:rect l="l" t="t" r="r" b="b"/>
            <a:pathLst>
              <a:path w="2580437" h="530352">
                <a:moveTo>
                  <a:pt x="99957" y="0"/>
                </a:moveTo>
                <a:moveTo>
                  <a:pt x="99957" y="0"/>
                </a:moveTo>
                <a:lnTo>
                  <a:pt x="2480479" y="0"/>
                </a:lnTo>
                <a:quadBezTo>
                  <a:pt x="2580437" y="0"/>
                  <a:pt x="2580437" y="99957"/>
                </a:quadBezTo>
                <a:lnTo>
                  <a:pt x="2580437" y="430395"/>
                </a:lnTo>
                <a:quadBezTo>
                  <a:pt x="2580437" y="530352"/>
                  <a:pt x="2480479" y="530352"/>
                </a:quadBezTo>
                <a:lnTo>
                  <a:pt x="99957" y="530352"/>
                </a:lnTo>
                <a:quadBezTo>
                  <a:pt x="0" y="530352"/>
                  <a:pt x="0" y="430395"/>
                </a:quadBezTo>
                <a:lnTo>
                  <a:pt x="0" y="99957"/>
                </a:lnTo>
                <a:quadBezTo>
                  <a:pt x="0" y="0"/>
                  <a:pt x="99957" y="0"/>
                </a:quadBezTo>
                <a:close/>
              </a:path>
            </a:pathLst>
          </a:custGeom>
          <a:solidFill>
            <a:srgbClr val="10CABA"/>
          </a:solidFill>
        </p:spPr>
      </p:sp>
      <p:sp>
        <p:nvSpPr>
          <p:cNvPr id="7" name="Shape 5"/>
          <p:cNvSpPr/>
          <p:nvPr/>
        </p:nvSpPr>
        <p:spPr>
          <a:xfrm>
            <a:off x="593270" y="2781529"/>
            <a:ext cx="2580437" cy="530352"/>
          </a:xfrm>
          <a:custGeom>
            <a:avLst/>
            <a:gdLst/>
            <a:ahLst/>
            <a:cxnLst/>
            <a:rect l="l" t="t" r="r" b="b"/>
            <a:pathLst>
              <a:path w="2580437" h="530352">
                <a:moveTo>
                  <a:pt x="99957" y="0"/>
                </a:moveTo>
                <a:moveTo>
                  <a:pt x="99957" y="0"/>
                </a:moveTo>
                <a:lnTo>
                  <a:pt x="2480479" y="0"/>
                </a:lnTo>
                <a:quadBezTo>
                  <a:pt x="2580437" y="0"/>
                  <a:pt x="2580437" y="99957"/>
                </a:quadBezTo>
                <a:lnTo>
                  <a:pt x="2580437" y="430395"/>
                </a:lnTo>
                <a:quadBezTo>
                  <a:pt x="2580437" y="530352"/>
                  <a:pt x="2480479" y="530352"/>
                </a:quadBezTo>
                <a:lnTo>
                  <a:pt x="99957" y="530352"/>
                </a:lnTo>
                <a:quadBezTo>
                  <a:pt x="0" y="530352"/>
                  <a:pt x="0" y="430395"/>
                </a:quadBezTo>
                <a:lnTo>
                  <a:pt x="0" y="99957"/>
                </a:lnTo>
                <a:quadBezTo>
                  <a:pt x="0" y="0"/>
                  <a:pt x="99957" y="0"/>
                </a:quadBezTo>
                <a:close/>
              </a:path>
            </a:pathLst>
          </a:custGeom>
          <a:solidFill>
            <a:srgbClr val="10CABA"/>
          </a:solidFill>
        </p:spPr>
      </p:sp>
      <p:sp>
        <p:nvSpPr>
          <p:cNvPr id="8" name="Shape 6"/>
          <p:cNvSpPr/>
          <p:nvPr/>
        </p:nvSpPr>
        <p:spPr>
          <a:xfrm>
            <a:off x="5968250" y="2781529"/>
            <a:ext cx="2580437" cy="530352"/>
          </a:xfrm>
          <a:custGeom>
            <a:avLst/>
            <a:gdLst/>
            <a:ahLst/>
            <a:cxnLst/>
            <a:rect l="l" t="t" r="r" b="b"/>
            <a:pathLst>
              <a:path w="2580437" h="530352">
                <a:moveTo>
                  <a:pt x="99957" y="0"/>
                </a:moveTo>
                <a:moveTo>
                  <a:pt x="99957" y="0"/>
                </a:moveTo>
                <a:lnTo>
                  <a:pt x="2480479" y="0"/>
                </a:lnTo>
                <a:quadBezTo>
                  <a:pt x="2580437" y="0"/>
                  <a:pt x="2580437" y="99957"/>
                </a:quadBezTo>
                <a:lnTo>
                  <a:pt x="2580437" y="430395"/>
                </a:lnTo>
                <a:quadBezTo>
                  <a:pt x="2580437" y="530352"/>
                  <a:pt x="2480479" y="530352"/>
                </a:quadBezTo>
                <a:lnTo>
                  <a:pt x="99957" y="530352"/>
                </a:lnTo>
                <a:quadBezTo>
                  <a:pt x="0" y="530352"/>
                  <a:pt x="0" y="430395"/>
                </a:quadBezTo>
                <a:lnTo>
                  <a:pt x="0" y="99957"/>
                </a:lnTo>
                <a:quadBezTo>
                  <a:pt x="0" y="0"/>
                  <a:pt x="99957" y="0"/>
                </a:quadBezTo>
                <a:close/>
              </a:path>
            </a:pathLst>
          </a:custGeom>
          <a:solidFill>
            <a:srgbClr val="10CABA"/>
          </a:solidFill>
        </p:spPr>
      </p:sp>
      <p:sp>
        <p:nvSpPr>
          <p:cNvPr id="9" name="Text 7"/>
          <p:cNvSpPr/>
          <p:nvPr/>
        </p:nvSpPr>
        <p:spPr>
          <a:xfrm>
            <a:off x="1619885" y="959485"/>
            <a:ext cx="2896870" cy="490855"/>
          </a:xfrm>
          <a:prstGeom prst="rect">
            <a:avLst/>
          </a:prstGeom>
          <a:noFill/>
        </p:spPr>
        <p:txBody>
          <a:bodyPr wrap="square" lIns="95250" tIns="95250" rIns="95250" bIns="95250" rtlCol="0" anchor="t">
            <a:spAutoFit/>
          </a:bodyPr>
          <a:lstStyle/>
          <a:p>
            <a:pPr marL="0" indent="0" algn="ctr">
              <a:lnSpc>
                <a:spcPct val="113000"/>
              </a:lnSpc>
              <a:spcBef>
                <a:spcPts val="375"/>
              </a:spcBef>
              <a:buNone/>
            </a:pPr>
            <a:r>
              <a:rPr lang="en-US" sz="173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0"/>
              </a:rPr>
              <a:t>人工智能与机器学习融合</a:t>
            </a:r>
            <a:endParaRPr lang="en-US" sz="1440" dirty="0"/>
          </a:p>
        </p:txBody>
      </p:sp>
      <p:sp>
        <p:nvSpPr>
          <p:cNvPr id="10" name="Text 8"/>
          <p:cNvSpPr/>
          <p:nvPr/>
        </p:nvSpPr>
        <p:spPr>
          <a:xfrm>
            <a:off x="1936185" y="1489870"/>
            <a:ext cx="2522830" cy="1060704"/>
          </a:xfrm>
          <a:prstGeom prst="rect">
            <a:avLst/>
          </a:prstGeom>
          <a:noFill/>
        </p:spPr>
        <p:txBody>
          <a:bodyPr wrap="square" lIns="95250" tIns="95250" rIns="95250" bIns="95250" rtlCol="0" anchor="t">
            <a:spAutoFit/>
          </a:bodyPr>
          <a:lstStyle/>
          <a:p>
            <a:pPr marL="0" indent="0">
              <a:lnSpc>
                <a:spcPct val="100000"/>
              </a:lnSpc>
              <a:spcBef>
                <a:spcPts val="375"/>
              </a:spcBef>
              <a:buNone/>
            </a:pPr>
            <a:r>
              <a:rPr lang="en-US" sz="1010" dirty="0">
                <a:solidFill>
                  <a:srgbClr val="00070F"/>
                </a:solidFill>
                <a:latin typeface="微软雅黑" panose="020B0503020204020204" pitchFamily="34" charset="-122"/>
                <a:ea typeface="微软雅黑" panose="020B0503020204020204" pitchFamily="34" charset="-122"/>
                <a:cs typeface="微软雅黑" panose="020B0503020204020204" pitchFamily="34" charset="-120"/>
              </a:rPr>
              <a:t>将AI和ML技术引入数据分析可视化，提升系统智能化水平。通过使用智能算法自动识别数据模式，生成更精准的可视化结果，提高用户体验并减少人为错误。</a:t>
            </a:r>
            <a:endParaRPr lang="en-US" sz="1440" dirty="0"/>
          </a:p>
        </p:txBody>
      </p:sp>
      <p:sp>
        <p:nvSpPr>
          <p:cNvPr id="11" name="Text 9"/>
          <p:cNvSpPr/>
          <p:nvPr/>
        </p:nvSpPr>
        <p:spPr>
          <a:xfrm>
            <a:off x="4625335" y="959518"/>
            <a:ext cx="2580437" cy="512064"/>
          </a:xfrm>
          <a:prstGeom prst="rect">
            <a:avLst/>
          </a:prstGeom>
          <a:noFill/>
        </p:spPr>
        <p:txBody>
          <a:bodyPr wrap="square" lIns="95250" tIns="95250" rIns="95250" bIns="95250" rtlCol="0" anchor="t">
            <a:spAutoFit/>
          </a:bodyPr>
          <a:lstStyle/>
          <a:p>
            <a:pPr marL="0" indent="0" algn="ctr">
              <a:lnSpc>
                <a:spcPct val="113000"/>
              </a:lnSpc>
              <a:spcBef>
                <a:spcPts val="375"/>
              </a:spcBef>
              <a:buNone/>
            </a:pPr>
            <a:r>
              <a:rPr lang="en-US" sz="173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0"/>
              </a:rPr>
              <a:t>实时数据展示技术</a:t>
            </a:r>
            <a:endParaRPr lang="en-US" sz="1440" dirty="0"/>
          </a:p>
        </p:txBody>
      </p:sp>
      <p:sp>
        <p:nvSpPr>
          <p:cNvPr id="12" name="Text 10"/>
          <p:cNvSpPr/>
          <p:nvPr/>
        </p:nvSpPr>
        <p:spPr>
          <a:xfrm>
            <a:off x="4625335" y="1489870"/>
            <a:ext cx="2522749" cy="1060704"/>
          </a:xfrm>
          <a:prstGeom prst="rect">
            <a:avLst/>
          </a:prstGeom>
          <a:noFill/>
        </p:spPr>
        <p:txBody>
          <a:bodyPr wrap="square" lIns="95250" tIns="95250" rIns="95250" bIns="95250" rtlCol="0" anchor="t">
            <a:spAutoFit/>
          </a:bodyPr>
          <a:lstStyle/>
          <a:p>
            <a:pPr marL="0" indent="0">
              <a:lnSpc>
                <a:spcPct val="100000"/>
              </a:lnSpc>
              <a:spcBef>
                <a:spcPts val="375"/>
              </a:spcBef>
              <a:buNone/>
            </a:pPr>
            <a:r>
              <a:rPr lang="en-US" sz="1010" dirty="0">
                <a:solidFill>
                  <a:srgbClr val="00070F"/>
                </a:solidFill>
                <a:latin typeface="微软雅黑" panose="020B0503020204020204" pitchFamily="34" charset="-122"/>
                <a:ea typeface="微软雅黑" panose="020B0503020204020204" pitchFamily="34" charset="-122"/>
                <a:cs typeface="微软雅黑" panose="020B0503020204020204" pitchFamily="34" charset="-120"/>
              </a:rPr>
              <a:t>发展实时数据展示技术，确保用户能够即时获取最新分析结果。采用流数据处理和动态图表技术，实现数据的快速更新和直观展示，增强决策支持的时效性。</a:t>
            </a:r>
            <a:endParaRPr lang="en-US" sz="1440" dirty="0"/>
          </a:p>
        </p:txBody>
      </p:sp>
      <p:sp>
        <p:nvSpPr>
          <p:cNvPr id="13" name="Text 11"/>
          <p:cNvSpPr/>
          <p:nvPr/>
        </p:nvSpPr>
        <p:spPr>
          <a:xfrm>
            <a:off x="593270" y="2781529"/>
            <a:ext cx="2580437" cy="512064"/>
          </a:xfrm>
          <a:prstGeom prst="rect">
            <a:avLst/>
          </a:prstGeom>
          <a:noFill/>
        </p:spPr>
        <p:txBody>
          <a:bodyPr wrap="square" lIns="95250" tIns="95250" rIns="95250" bIns="95250" rtlCol="0" anchor="t">
            <a:spAutoFit/>
          </a:bodyPr>
          <a:lstStyle/>
          <a:p>
            <a:pPr marL="0" indent="0" algn="ctr">
              <a:lnSpc>
                <a:spcPct val="113000"/>
              </a:lnSpc>
              <a:spcBef>
                <a:spcPts val="375"/>
              </a:spcBef>
              <a:buNone/>
            </a:pPr>
            <a:r>
              <a:rPr lang="en-US" sz="173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0"/>
              </a:rPr>
              <a:t>增强交互式体验设计</a:t>
            </a:r>
            <a:endParaRPr lang="en-US" sz="1440" dirty="0"/>
          </a:p>
        </p:txBody>
      </p:sp>
      <p:sp>
        <p:nvSpPr>
          <p:cNvPr id="14" name="Text 12"/>
          <p:cNvSpPr/>
          <p:nvPr/>
        </p:nvSpPr>
        <p:spPr>
          <a:xfrm>
            <a:off x="593270" y="3311881"/>
            <a:ext cx="2522830" cy="1060704"/>
          </a:xfrm>
          <a:prstGeom prst="rect">
            <a:avLst/>
          </a:prstGeom>
          <a:noFill/>
        </p:spPr>
        <p:txBody>
          <a:bodyPr wrap="square" lIns="95250" tIns="95250" rIns="95250" bIns="95250" rtlCol="0" anchor="t">
            <a:spAutoFit/>
          </a:bodyPr>
          <a:lstStyle/>
          <a:p>
            <a:pPr marL="0" indent="0">
              <a:lnSpc>
                <a:spcPct val="100000"/>
              </a:lnSpc>
              <a:spcBef>
                <a:spcPts val="375"/>
              </a:spcBef>
              <a:buNone/>
            </a:pPr>
            <a:r>
              <a:rPr lang="en-US" sz="1010" dirty="0">
                <a:solidFill>
                  <a:srgbClr val="00070F"/>
                </a:solidFill>
                <a:latin typeface="微软雅黑" panose="020B0503020204020204" pitchFamily="34" charset="-122"/>
                <a:ea typeface="微软雅黑" panose="020B0503020204020204" pitchFamily="34" charset="-122"/>
                <a:cs typeface="微软雅黑" panose="020B0503020204020204" pitchFamily="34" charset="-120"/>
              </a:rPr>
              <a:t>优化交互式界面设计，提供更灵活的数据探索和分析工具。通过增加过滤、排序、缩放等操作功能，让用户能更便捷地自定义视图，深入挖掘数据潜在价值。</a:t>
            </a:r>
            <a:endParaRPr lang="en-US" sz="1440" dirty="0"/>
          </a:p>
        </p:txBody>
      </p:sp>
      <p:sp>
        <p:nvSpPr>
          <p:cNvPr id="15" name="Text 13"/>
          <p:cNvSpPr/>
          <p:nvPr/>
        </p:nvSpPr>
        <p:spPr>
          <a:xfrm>
            <a:off x="3278931" y="2781529"/>
            <a:ext cx="2580437" cy="512064"/>
          </a:xfrm>
          <a:prstGeom prst="rect">
            <a:avLst/>
          </a:prstGeom>
          <a:noFill/>
        </p:spPr>
        <p:txBody>
          <a:bodyPr wrap="square" lIns="95250" tIns="95250" rIns="95250" bIns="95250" rtlCol="0" anchor="t">
            <a:spAutoFit/>
          </a:bodyPr>
          <a:lstStyle/>
          <a:p>
            <a:pPr marL="0" indent="0" algn="ctr">
              <a:lnSpc>
                <a:spcPct val="113000"/>
              </a:lnSpc>
              <a:spcBef>
                <a:spcPts val="375"/>
              </a:spcBef>
              <a:buNone/>
            </a:pPr>
            <a:r>
              <a:rPr lang="en-US" sz="173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0"/>
              </a:rPr>
              <a:t>跨平台兼容性</a:t>
            </a:r>
            <a:endParaRPr lang="en-US" sz="1440" dirty="0"/>
          </a:p>
        </p:txBody>
      </p:sp>
      <p:sp>
        <p:nvSpPr>
          <p:cNvPr id="16" name="Text 14"/>
          <p:cNvSpPr/>
          <p:nvPr/>
        </p:nvSpPr>
        <p:spPr>
          <a:xfrm>
            <a:off x="3280760" y="3311881"/>
            <a:ext cx="2522830" cy="1060704"/>
          </a:xfrm>
          <a:prstGeom prst="rect">
            <a:avLst/>
          </a:prstGeom>
          <a:noFill/>
        </p:spPr>
        <p:txBody>
          <a:bodyPr wrap="square" lIns="95250" tIns="95250" rIns="95250" bIns="95250" rtlCol="0" anchor="t">
            <a:spAutoFit/>
          </a:bodyPr>
          <a:lstStyle/>
          <a:p>
            <a:pPr marL="0" indent="0">
              <a:lnSpc>
                <a:spcPct val="100000"/>
              </a:lnSpc>
              <a:spcBef>
                <a:spcPts val="375"/>
              </a:spcBef>
              <a:buNone/>
            </a:pPr>
            <a:r>
              <a:rPr lang="en-US" sz="1010" dirty="0">
                <a:solidFill>
                  <a:srgbClr val="00070F"/>
                </a:solidFill>
                <a:latin typeface="微软雅黑" panose="020B0503020204020204" pitchFamily="34" charset="-122"/>
                <a:ea typeface="微软雅黑" panose="020B0503020204020204" pitchFamily="34" charset="-122"/>
                <a:cs typeface="微软雅黑" panose="020B0503020204020204" pitchFamily="34" charset="-120"/>
              </a:rPr>
              <a:t>提升大屏设计的跨平台兼容性，确保在不同设备和操作系统上均能良好运行。采用响应式设计和灵活的后台架构，满足多样化访问需求，提升用户粘性。</a:t>
            </a:r>
            <a:endParaRPr lang="en-US" sz="1440" dirty="0"/>
          </a:p>
        </p:txBody>
      </p:sp>
      <p:sp>
        <p:nvSpPr>
          <p:cNvPr id="17" name="Text 15"/>
          <p:cNvSpPr/>
          <p:nvPr/>
        </p:nvSpPr>
        <p:spPr>
          <a:xfrm>
            <a:off x="5970541" y="2781529"/>
            <a:ext cx="2580189" cy="512064"/>
          </a:xfrm>
          <a:prstGeom prst="rect">
            <a:avLst/>
          </a:prstGeom>
          <a:noFill/>
        </p:spPr>
        <p:txBody>
          <a:bodyPr wrap="square" lIns="95250" tIns="95250" rIns="95250" bIns="95250" rtlCol="0" anchor="t">
            <a:spAutoFit/>
          </a:bodyPr>
          <a:lstStyle/>
          <a:p>
            <a:pPr marL="0" indent="0" algn="ctr">
              <a:lnSpc>
                <a:spcPct val="113000"/>
              </a:lnSpc>
              <a:spcBef>
                <a:spcPts val="375"/>
              </a:spcBef>
              <a:buNone/>
            </a:pPr>
            <a:r>
              <a:rPr lang="en-US" sz="173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0"/>
              </a:rPr>
              <a:t>安全性与隐私保护</a:t>
            </a:r>
            <a:endParaRPr lang="en-US" sz="1440" dirty="0"/>
          </a:p>
        </p:txBody>
      </p:sp>
      <p:sp>
        <p:nvSpPr>
          <p:cNvPr id="18" name="Text 16"/>
          <p:cNvSpPr/>
          <p:nvPr/>
        </p:nvSpPr>
        <p:spPr>
          <a:xfrm>
            <a:off x="5968250" y="3311881"/>
            <a:ext cx="2522830" cy="1060704"/>
          </a:xfrm>
          <a:prstGeom prst="rect">
            <a:avLst/>
          </a:prstGeom>
          <a:noFill/>
        </p:spPr>
        <p:txBody>
          <a:bodyPr wrap="square" lIns="95250" tIns="95250" rIns="95250" bIns="95250" rtlCol="0" anchor="t">
            <a:spAutoFit/>
          </a:bodyPr>
          <a:lstStyle/>
          <a:p>
            <a:pPr marL="0" indent="0">
              <a:lnSpc>
                <a:spcPct val="100000"/>
              </a:lnSpc>
              <a:spcBef>
                <a:spcPts val="375"/>
              </a:spcBef>
              <a:buNone/>
            </a:pPr>
            <a:r>
              <a:rPr lang="en-US" sz="1010" dirty="0">
                <a:solidFill>
                  <a:srgbClr val="00070F"/>
                </a:solidFill>
                <a:latin typeface="微软雅黑" panose="020B0503020204020204" pitchFamily="34" charset="-122"/>
                <a:ea typeface="微软雅黑" panose="020B0503020204020204" pitchFamily="34" charset="-122"/>
                <a:cs typeface="微软雅黑" panose="020B0503020204020204" pitchFamily="34" charset="-120"/>
              </a:rPr>
              <a:t>强化数据分析和可视化过程中的安全性和隐私保护措施。采用加密传输、访问控制和数据脱敏技术，确保用户数据安全，遵守相关法律法规，赢得用户信任。</a:t>
            </a:r>
            <a:endParaRPr lang="en-US" sz="1440"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ext 0"/>
          <p:cNvSpPr/>
          <p:nvPr/>
        </p:nvSpPr>
        <p:spPr>
          <a:xfrm>
            <a:off x="2074545" y="2372360"/>
            <a:ext cx="5873115" cy="1254760"/>
          </a:xfrm>
          <a:prstGeom prst="rect">
            <a:avLst/>
          </a:prstGeom>
          <a:noFill/>
        </p:spPr>
        <p:txBody>
          <a:bodyPr wrap="square" lIns="95250" tIns="95250" rIns="95250" bIns="95250" rtlCol="0" anchor="t">
            <a:noAutofit/>
          </a:bodyPr>
          <a:lstStyle/>
          <a:p>
            <a:pPr marL="0" indent="0" algn="ctr">
              <a:lnSpc>
                <a:spcPct val="113000"/>
              </a:lnSpc>
              <a:spcBef>
                <a:spcPts val="375"/>
              </a:spcBef>
              <a:buNone/>
            </a:pPr>
            <a:r>
              <a:rPr lang="en-US" sz="6480" b="1" dirty="0">
                <a:solidFill>
                  <a:srgbClr val="2EB0EA">
                    <a:alpha val="20000"/>
                  </a:srgbClr>
                </a:solidFill>
                <a:latin typeface="Arial" panose="020B0604020202020204" pitchFamily="34" charset="0"/>
                <a:ea typeface="Arial" panose="020B0604020202020204" pitchFamily="34" charset="-122"/>
                <a:cs typeface="Arial" panose="020B0604020202020204" pitchFamily="34" charset="-120"/>
              </a:rPr>
              <a:t>THANKS</a:t>
            </a:r>
            <a:endParaRPr lang="en-US" sz="1440" dirty="0"/>
          </a:p>
        </p:txBody>
      </p:sp>
      <p:sp>
        <p:nvSpPr>
          <p:cNvPr id="3" name="Text 1"/>
          <p:cNvSpPr/>
          <p:nvPr/>
        </p:nvSpPr>
        <p:spPr>
          <a:xfrm>
            <a:off x="2108200" y="1076325"/>
            <a:ext cx="5843905" cy="1316990"/>
          </a:xfrm>
          <a:prstGeom prst="rect">
            <a:avLst/>
          </a:prstGeom>
          <a:noFill/>
        </p:spPr>
        <p:txBody>
          <a:bodyPr wrap="square" lIns="95250" tIns="95250" rIns="95250" bIns="95250" rtlCol="0" anchor="t">
            <a:spAutoFit/>
          </a:bodyPr>
          <a:lstStyle/>
          <a:p>
            <a:pPr marL="0" indent="0" algn="ctr">
              <a:lnSpc>
                <a:spcPct val="113000"/>
              </a:lnSpc>
              <a:spcBef>
                <a:spcPts val="375"/>
              </a:spcBef>
              <a:buNone/>
            </a:pPr>
            <a:r>
              <a:rPr lang="en-US" sz="648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0"/>
              </a:rPr>
              <a:t>谢谢</a:t>
            </a:r>
            <a:endParaRPr lang="en-US" sz="144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ext 0"/>
          <p:cNvSpPr/>
          <p:nvPr/>
        </p:nvSpPr>
        <p:spPr>
          <a:xfrm>
            <a:off x="138248" y="1033772"/>
            <a:ext cx="3275384" cy="3300984"/>
          </a:xfrm>
          <a:prstGeom prst="rect">
            <a:avLst/>
          </a:prstGeom>
          <a:noFill/>
        </p:spPr>
        <p:txBody>
          <a:bodyPr wrap="square" lIns="95250" tIns="95250" rIns="95250" bIns="95250" rtlCol="0" anchor="t">
            <a:spAutoFit/>
          </a:bodyPr>
          <a:lstStyle/>
          <a:p>
            <a:pPr marL="0" indent="0" algn="ctr">
              <a:lnSpc>
                <a:spcPct val="113000"/>
              </a:lnSpc>
              <a:spcBef>
                <a:spcPts val="375"/>
              </a:spcBef>
              <a:buNone/>
            </a:pPr>
            <a:r>
              <a:rPr lang="en-US" sz="15840" b="1" dirty="0">
                <a:solidFill>
                  <a:srgbClr val="2EB0EA"/>
                </a:solidFill>
                <a:latin typeface="Arial" panose="020B0604020202020204" pitchFamily="34" charset="0"/>
                <a:ea typeface="Arial" panose="020B0604020202020204" pitchFamily="34" charset="-122"/>
                <a:cs typeface="Arial" panose="020B0604020202020204" pitchFamily="34" charset="-120"/>
              </a:rPr>
              <a:t>01</a:t>
            </a:r>
            <a:endParaRPr lang="en-US" sz="1440" dirty="0"/>
          </a:p>
        </p:txBody>
      </p:sp>
      <p:sp>
        <p:nvSpPr>
          <p:cNvPr id="3" name="Text 1"/>
          <p:cNvSpPr/>
          <p:nvPr/>
        </p:nvSpPr>
        <p:spPr>
          <a:xfrm>
            <a:off x="3666849" y="2068830"/>
            <a:ext cx="5429676" cy="941070"/>
          </a:xfrm>
          <a:prstGeom prst="rect">
            <a:avLst/>
          </a:prstGeom>
          <a:noFill/>
        </p:spPr>
        <p:txBody>
          <a:bodyPr wrap="square" lIns="95250" tIns="95250" rIns="95250" bIns="95250" rtlCol="0" anchor="t">
            <a:spAutoFit/>
          </a:bodyPr>
          <a:lstStyle/>
          <a:p>
            <a:pPr marL="0" indent="0">
              <a:lnSpc>
                <a:spcPct val="113000"/>
              </a:lnSpc>
              <a:spcBef>
                <a:spcPts val="375"/>
              </a:spcBef>
              <a:buNone/>
            </a:pPr>
            <a:r>
              <a:rPr lang="en-US" sz="432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0"/>
              </a:rPr>
              <a:t>OpenRank</a:t>
            </a:r>
            <a:r>
              <a:rPr lang="zh-CN" altLang="en-US" sz="432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0"/>
              </a:rPr>
              <a:t>概述</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1">
            <a:lum/>
          </a:blip>
          <a:srcRect/>
          <a:stretch>
            <a:fillRect/>
          </a:stretch>
        </a:blipFill>
        <a:effectLst/>
      </p:bgPr>
    </p:bg>
    <p:spTree>
      <p:nvGrpSpPr>
        <p:cNvPr id="1" name=""/>
        <p:cNvGrpSpPr/>
        <p:nvPr/>
      </p:nvGrpSpPr>
      <p:grpSpPr>
        <a:xfrm>
          <a:off x="0" y="0"/>
          <a:ext cx="0" cy="0"/>
          <a:chOff x="0" y="0"/>
          <a:chExt cx="0" cy="0"/>
        </a:xfrm>
      </p:grpSpPr>
      <p:sp>
        <p:nvSpPr>
          <p:cNvPr id="2" name="Text 0"/>
          <p:cNvSpPr/>
          <p:nvPr/>
        </p:nvSpPr>
        <p:spPr>
          <a:xfrm>
            <a:off x="554859" y="72436"/>
            <a:ext cx="8589141" cy="591820"/>
          </a:xfrm>
          <a:prstGeom prst="rect">
            <a:avLst/>
          </a:prstGeom>
          <a:noFill/>
        </p:spPr>
        <p:txBody>
          <a:bodyPr wrap="square" lIns="95250" tIns="95250" rIns="95250" bIns="95250" rtlCol="0" anchor="t">
            <a:spAutoFit/>
          </a:bodyPr>
          <a:lstStyle/>
          <a:p>
            <a:pPr marL="0" algn="l">
              <a:lnSpc>
                <a:spcPct val="113000"/>
              </a:lnSpc>
              <a:spcBef>
                <a:spcPts val="375"/>
              </a:spcBef>
              <a:buClrTx/>
              <a:buSzTx/>
              <a:buFontTx/>
              <a:buNone/>
            </a:pPr>
            <a:r>
              <a:rPr lang="en-US" sz="2305" b="1" dirty="0">
                <a:solidFill>
                  <a:srgbClr val="065476"/>
                </a:solidFill>
                <a:latin typeface="微软雅黑" panose="020B0503020204020204" pitchFamily="34" charset="-122"/>
                <a:ea typeface="微软雅黑" panose="020B0503020204020204" pitchFamily="34" charset="-122"/>
                <a:cs typeface="微软雅黑" panose="020B0503020204020204" pitchFamily="34" charset="-120"/>
              </a:rPr>
              <a:t>OpenRank概述</a:t>
            </a:r>
          </a:p>
        </p:txBody>
      </p:sp>
      <p:sp>
        <p:nvSpPr>
          <p:cNvPr id="3" name="Shape 1"/>
          <p:cNvSpPr/>
          <p:nvPr/>
        </p:nvSpPr>
        <p:spPr>
          <a:xfrm>
            <a:off x="259876" y="279031"/>
            <a:ext cx="224747" cy="224747"/>
          </a:xfrm>
          <a:custGeom>
            <a:avLst/>
            <a:gdLst/>
            <a:ahLst/>
            <a:cxnLst/>
            <a:rect l="l" t="t" r="r" b="b"/>
            <a:pathLst>
              <a:path w="224747" h="224747">
                <a:moveTo>
                  <a:pt x="112374" y="0"/>
                </a:moveTo>
                <a:moveTo>
                  <a:pt x="112374" y="0"/>
                </a:moveTo>
                <a:cubicBezTo>
                  <a:pt x="174394" y="0"/>
                  <a:pt x="224747" y="50353"/>
                  <a:pt x="224747" y="112374"/>
                </a:cubicBezTo>
                <a:cubicBezTo>
                  <a:pt x="224747" y="174394"/>
                  <a:pt x="174394" y="224747"/>
                  <a:pt x="112374" y="224747"/>
                </a:cubicBezTo>
                <a:cubicBezTo>
                  <a:pt x="50353" y="224747"/>
                  <a:pt x="0" y="174394"/>
                  <a:pt x="0" y="112374"/>
                </a:cubicBezTo>
                <a:cubicBezTo>
                  <a:pt x="0" y="50353"/>
                  <a:pt x="50353" y="0"/>
                  <a:pt x="112374" y="0"/>
                </a:cubicBezTo>
                <a:close/>
              </a:path>
            </a:pathLst>
          </a:custGeom>
          <a:solidFill>
            <a:srgbClr val="000000">
              <a:alpha val="0"/>
            </a:srgbClr>
          </a:solidFill>
          <a:ln w="38100">
            <a:solidFill>
              <a:srgbClr val="065476"/>
            </a:solidFill>
            <a:prstDash val="solid"/>
          </a:ln>
        </p:spPr>
      </p:sp>
      <p:sp>
        <p:nvSpPr>
          <p:cNvPr id="4" name="Shape 2"/>
          <p:cNvSpPr/>
          <p:nvPr>
            <p:custDataLst>
              <p:tags r:id="rId1"/>
            </p:custDataLst>
          </p:nvPr>
        </p:nvSpPr>
        <p:spPr>
          <a:xfrm>
            <a:off x="931010" y="2447708"/>
            <a:ext cx="2356811" cy="0"/>
          </a:xfrm>
          <a:custGeom>
            <a:avLst/>
            <a:gdLst/>
            <a:ahLst/>
            <a:cxnLst/>
            <a:rect l="l" t="t" r="r" b="b"/>
            <a:pathLst>
              <a:path w="2356811">
                <a:moveTo>
                  <a:pt x="2356811" y="0"/>
                </a:moveTo>
                <a:moveTo>
                  <a:pt x="2356811" y="0"/>
                </a:moveTo>
                <a:lnTo>
                  <a:pt x="0" y="0"/>
                </a:lnTo>
              </a:path>
            </a:pathLst>
          </a:custGeom>
          <a:noFill/>
          <a:ln w="19050">
            <a:solidFill>
              <a:srgbClr val="10CABA"/>
            </a:solidFill>
            <a:prstDash val="solid"/>
            <a:headEnd type="arrow"/>
            <a:tailEnd type="arrow"/>
          </a:ln>
        </p:spPr>
      </p:sp>
      <p:sp>
        <p:nvSpPr>
          <p:cNvPr id="5" name="Shape 3"/>
          <p:cNvSpPr/>
          <p:nvPr>
            <p:custDataLst>
              <p:tags r:id="rId2"/>
            </p:custDataLst>
          </p:nvPr>
        </p:nvSpPr>
        <p:spPr>
          <a:xfrm>
            <a:off x="637864" y="1138754"/>
            <a:ext cx="374579" cy="770562"/>
          </a:xfrm>
          <a:custGeom>
            <a:avLst/>
            <a:gdLst/>
            <a:ahLst/>
            <a:cxnLst/>
            <a:rect l="l" t="t" r="r" b="b"/>
            <a:pathLst>
              <a:path w="374579" h="770562">
                <a:moveTo>
                  <a:pt x="187289" y="0"/>
                </a:moveTo>
                <a:moveTo>
                  <a:pt x="187289" y="0"/>
                </a:moveTo>
                <a:lnTo>
                  <a:pt x="187289" y="0"/>
                </a:lnTo>
                <a:quadBezTo>
                  <a:pt x="374579" y="0"/>
                  <a:pt x="374579" y="187289"/>
                </a:quadBezTo>
                <a:lnTo>
                  <a:pt x="374579" y="583272"/>
                </a:lnTo>
                <a:quadBezTo>
                  <a:pt x="374579" y="770562"/>
                  <a:pt x="187289" y="770562"/>
                </a:quadBezTo>
                <a:lnTo>
                  <a:pt x="187289" y="770562"/>
                </a:lnTo>
                <a:quadBezTo>
                  <a:pt x="0" y="770562"/>
                  <a:pt x="0" y="583272"/>
                </a:quadBezTo>
                <a:lnTo>
                  <a:pt x="0" y="187289"/>
                </a:lnTo>
                <a:quadBezTo>
                  <a:pt x="0" y="0"/>
                  <a:pt x="187289" y="0"/>
                </a:quadBezTo>
                <a:close/>
              </a:path>
            </a:pathLst>
          </a:custGeom>
          <a:solidFill>
            <a:srgbClr val="10CABA">
              <a:alpha val="50000"/>
            </a:srgbClr>
          </a:solidFill>
        </p:spPr>
      </p:sp>
      <p:sp>
        <p:nvSpPr>
          <p:cNvPr id="6" name="Shape 4"/>
          <p:cNvSpPr/>
          <p:nvPr>
            <p:custDataLst>
              <p:tags r:id="rId3"/>
            </p:custDataLst>
          </p:nvPr>
        </p:nvSpPr>
        <p:spPr>
          <a:xfrm>
            <a:off x="627162" y="1138754"/>
            <a:ext cx="395983" cy="395983"/>
          </a:xfrm>
          <a:custGeom>
            <a:avLst/>
            <a:gdLst/>
            <a:ahLst/>
            <a:cxnLst/>
            <a:rect l="l" t="t" r="r" b="b"/>
            <a:pathLst>
              <a:path w="395983" h="395983">
                <a:moveTo>
                  <a:pt x="197992" y="0"/>
                </a:moveTo>
                <a:moveTo>
                  <a:pt x="197992" y="0"/>
                </a:moveTo>
                <a:cubicBezTo>
                  <a:pt x="307266" y="0"/>
                  <a:pt x="395983" y="88717"/>
                  <a:pt x="395983" y="197992"/>
                </a:cubicBezTo>
                <a:cubicBezTo>
                  <a:pt x="395983" y="307266"/>
                  <a:pt x="307266" y="395983"/>
                  <a:pt x="197992" y="395983"/>
                </a:cubicBezTo>
                <a:cubicBezTo>
                  <a:pt x="88717" y="395983"/>
                  <a:pt x="0" y="307266"/>
                  <a:pt x="0" y="197992"/>
                </a:cubicBezTo>
                <a:cubicBezTo>
                  <a:pt x="0" y="88717"/>
                  <a:pt x="88717" y="0"/>
                  <a:pt x="197992" y="0"/>
                </a:cubicBezTo>
                <a:close/>
              </a:path>
            </a:pathLst>
          </a:custGeom>
          <a:solidFill>
            <a:srgbClr val="10CABA"/>
          </a:solidFill>
        </p:spPr>
      </p:sp>
      <p:sp>
        <p:nvSpPr>
          <p:cNvPr id="7" name="Text 5"/>
          <p:cNvSpPr/>
          <p:nvPr>
            <p:custDataLst>
              <p:tags r:id="rId4"/>
            </p:custDataLst>
          </p:nvPr>
        </p:nvSpPr>
        <p:spPr>
          <a:xfrm>
            <a:off x="537280" y="1093034"/>
            <a:ext cx="543006" cy="484632"/>
          </a:xfrm>
          <a:prstGeom prst="rect">
            <a:avLst/>
          </a:prstGeom>
          <a:noFill/>
        </p:spPr>
        <p:txBody>
          <a:bodyPr wrap="square" lIns="95250" tIns="95250" rIns="95250" bIns="95250" rtlCol="0" anchor="t">
            <a:spAutoFit/>
          </a:bodyPr>
          <a:lstStyle/>
          <a:p>
            <a:pPr marL="0" indent="0" algn="ctr">
              <a:lnSpc>
                <a:spcPct val="113000"/>
              </a:lnSpc>
              <a:spcBef>
                <a:spcPts val="375"/>
              </a:spcBef>
              <a:buNone/>
            </a:pPr>
            <a:r>
              <a:rPr lang="en-US" sz="1585"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0"/>
              </a:rPr>
              <a:t>01</a:t>
            </a:r>
            <a:endParaRPr lang="en-US" sz="1440" dirty="0"/>
          </a:p>
        </p:txBody>
      </p:sp>
      <p:sp>
        <p:nvSpPr>
          <p:cNvPr id="8" name="Shape 6"/>
          <p:cNvSpPr/>
          <p:nvPr>
            <p:custDataLst>
              <p:tags r:id="rId5"/>
            </p:custDataLst>
          </p:nvPr>
        </p:nvSpPr>
        <p:spPr>
          <a:xfrm>
            <a:off x="2651634" y="2666540"/>
            <a:ext cx="374579" cy="770562"/>
          </a:xfrm>
          <a:custGeom>
            <a:avLst/>
            <a:gdLst/>
            <a:ahLst/>
            <a:cxnLst/>
            <a:rect l="l" t="t" r="r" b="b"/>
            <a:pathLst>
              <a:path w="374579" h="770562">
                <a:moveTo>
                  <a:pt x="187289" y="0"/>
                </a:moveTo>
                <a:moveTo>
                  <a:pt x="187289" y="0"/>
                </a:moveTo>
                <a:lnTo>
                  <a:pt x="187289" y="0"/>
                </a:lnTo>
                <a:quadBezTo>
                  <a:pt x="374579" y="0"/>
                  <a:pt x="374579" y="187289"/>
                </a:quadBezTo>
                <a:lnTo>
                  <a:pt x="374579" y="583272"/>
                </a:lnTo>
                <a:quadBezTo>
                  <a:pt x="374579" y="770562"/>
                  <a:pt x="187289" y="770562"/>
                </a:quadBezTo>
                <a:lnTo>
                  <a:pt x="187289" y="770562"/>
                </a:lnTo>
                <a:quadBezTo>
                  <a:pt x="0" y="770562"/>
                  <a:pt x="0" y="583272"/>
                </a:quadBezTo>
                <a:lnTo>
                  <a:pt x="0" y="187289"/>
                </a:lnTo>
                <a:quadBezTo>
                  <a:pt x="0" y="0"/>
                  <a:pt x="187289" y="0"/>
                </a:quadBezTo>
                <a:close/>
              </a:path>
            </a:pathLst>
          </a:custGeom>
          <a:solidFill>
            <a:srgbClr val="10CABA">
              <a:alpha val="50000"/>
            </a:srgbClr>
          </a:solidFill>
        </p:spPr>
      </p:sp>
      <p:sp>
        <p:nvSpPr>
          <p:cNvPr id="9" name="Shape 7"/>
          <p:cNvSpPr/>
          <p:nvPr>
            <p:custDataLst>
              <p:tags r:id="rId6"/>
            </p:custDataLst>
          </p:nvPr>
        </p:nvSpPr>
        <p:spPr>
          <a:xfrm>
            <a:off x="2640931" y="2666540"/>
            <a:ext cx="395983" cy="395983"/>
          </a:xfrm>
          <a:custGeom>
            <a:avLst/>
            <a:gdLst/>
            <a:ahLst/>
            <a:cxnLst/>
            <a:rect l="l" t="t" r="r" b="b"/>
            <a:pathLst>
              <a:path w="395983" h="395983">
                <a:moveTo>
                  <a:pt x="197992" y="0"/>
                </a:moveTo>
                <a:moveTo>
                  <a:pt x="197992" y="0"/>
                </a:moveTo>
                <a:cubicBezTo>
                  <a:pt x="307266" y="0"/>
                  <a:pt x="395983" y="88717"/>
                  <a:pt x="395983" y="197992"/>
                </a:cubicBezTo>
                <a:cubicBezTo>
                  <a:pt x="395983" y="307266"/>
                  <a:pt x="307266" y="395983"/>
                  <a:pt x="197992" y="395983"/>
                </a:cubicBezTo>
                <a:cubicBezTo>
                  <a:pt x="88717" y="395983"/>
                  <a:pt x="0" y="307266"/>
                  <a:pt x="0" y="197992"/>
                </a:cubicBezTo>
                <a:cubicBezTo>
                  <a:pt x="0" y="88717"/>
                  <a:pt x="88717" y="0"/>
                  <a:pt x="197992" y="0"/>
                </a:cubicBezTo>
                <a:close/>
              </a:path>
            </a:pathLst>
          </a:custGeom>
          <a:solidFill>
            <a:srgbClr val="10CABA"/>
          </a:solidFill>
        </p:spPr>
      </p:sp>
      <p:sp>
        <p:nvSpPr>
          <p:cNvPr id="10" name="Text 8"/>
          <p:cNvSpPr/>
          <p:nvPr>
            <p:custDataLst>
              <p:tags r:id="rId7"/>
            </p:custDataLst>
          </p:nvPr>
        </p:nvSpPr>
        <p:spPr>
          <a:xfrm>
            <a:off x="2552583" y="2620820"/>
            <a:ext cx="566988" cy="484632"/>
          </a:xfrm>
          <a:prstGeom prst="rect">
            <a:avLst/>
          </a:prstGeom>
          <a:noFill/>
        </p:spPr>
        <p:txBody>
          <a:bodyPr wrap="square" lIns="95250" tIns="95250" rIns="95250" bIns="95250" rtlCol="0" anchor="t">
            <a:spAutoFit/>
          </a:bodyPr>
          <a:lstStyle/>
          <a:p>
            <a:pPr marL="0" indent="0" algn="ctr">
              <a:lnSpc>
                <a:spcPct val="113000"/>
              </a:lnSpc>
              <a:spcBef>
                <a:spcPts val="375"/>
              </a:spcBef>
              <a:buNone/>
            </a:pPr>
            <a:r>
              <a:rPr lang="en-US" sz="1585"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0"/>
              </a:rPr>
              <a:t>02</a:t>
            </a:r>
            <a:endParaRPr lang="en-US" sz="1440" dirty="0"/>
          </a:p>
        </p:txBody>
      </p:sp>
      <p:sp>
        <p:nvSpPr>
          <p:cNvPr id="11" name="Shape 9"/>
          <p:cNvSpPr/>
          <p:nvPr>
            <p:custDataLst>
              <p:tags r:id="rId8"/>
            </p:custDataLst>
          </p:nvPr>
        </p:nvSpPr>
        <p:spPr>
          <a:xfrm>
            <a:off x="4767525" y="1144931"/>
            <a:ext cx="374579" cy="770562"/>
          </a:xfrm>
          <a:custGeom>
            <a:avLst/>
            <a:gdLst/>
            <a:ahLst/>
            <a:cxnLst/>
            <a:rect l="l" t="t" r="r" b="b"/>
            <a:pathLst>
              <a:path w="374579" h="770562">
                <a:moveTo>
                  <a:pt x="187289" y="0"/>
                </a:moveTo>
                <a:moveTo>
                  <a:pt x="187289" y="0"/>
                </a:moveTo>
                <a:lnTo>
                  <a:pt x="187289" y="0"/>
                </a:lnTo>
                <a:quadBezTo>
                  <a:pt x="374579" y="0"/>
                  <a:pt x="374579" y="187289"/>
                </a:quadBezTo>
                <a:lnTo>
                  <a:pt x="374579" y="583272"/>
                </a:lnTo>
                <a:quadBezTo>
                  <a:pt x="374579" y="770562"/>
                  <a:pt x="187289" y="770562"/>
                </a:quadBezTo>
                <a:lnTo>
                  <a:pt x="187289" y="770562"/>
                </a:lnTo>
                <a:quadBezTo>
                  <a:pt x="0" y="770562"/>
                  <a:pt x="0" y="583272"/>
                </a:quadBezTo>
                <a:lnTo>
                  <a:pt x="0" y="187289"/>
                </a:lnTo>
                <a:quadBezTo>
                  <a:pt x="0" y="0"/>
                  <a:pt x="187289" y="0"/>
                </a:quadBezTo>
                <a:close/>
              </a:path>
            </a:pathLst>
          </a:custGeom>
          <a:solidFill>
            <a:srgbClr val="10CABA">
              <a:alpha val="50000"/>
            </a:srgbClr>
          </a:solidFill>
        </p:spPr>
      </p:sp>
      <p:sp>
        <p:nvSpPr>
          <p:cNvPr id="12" name="Shape 10"/>
          <p:cNvSpPr/>
          <p:nvPr>
            <p:custDataLst>
              <p:tags r:id="rId9"/>
            </p:custDataLst>
          </p:nvPr>
        </p:nvSpPr>
        <p:spPr>
          <a:xfrm>
            <a:off x="4756823" y="1144931"/>
            <a:ext cx="395983" cy="395983"/>
          </a:xfrm>
          <a:custGeom>
            <a:avLst/>
            <a:gdLst/>
            <a:ahLst/>
            <a:cxnLst/>
            <a:rect l="l" t="t" r="r" b="b"/>
            <a:pathLst>
              <a:path w="395983" h="395983">
                <a:moveTo>
                  <a:pt x="197992" y="0"/>
                </a:moveTo>
                <a:moveTo>
                  <a:pt x="197992" y="0"/>
                </a:moveTo>
                <a:cubicBezTo>
                  <a:pt x="307266" y="0"/>
                  <a:pt x="395983" y="88717"/>
                  <a:pt x="395983" y="197992"/>
                </a:cubicBezTo>
                <a:cubicBezTo>
                  <a:pt x="395983" y="307266"/>
                  <a:pt x="307266" y="395983"/>
                  <a:pt x="197992" y="395983"/>
                </a:cubicBezTo>
                <a:cubicBezTo>
                  <a:pt x="88717" y="395983"/>
                  <a:pt x="0" y="307266"/>
                  <a:pt x="0" y="197992"/>
                </a:cubicBezTo>
                <a:cubicBezTo>
                  <a:pt x="0" y="88717"/>
                  <a:pt x="88717" y="0"/>
                  <a:pt x="197992" y="0"/>
                </a:cubicBezTo>
                <a:close/>
              </a:path>
            </a:pathLst>
          </a:custGeom>
          <a:solidFill>
            <a:srgbClr val="10CABA"/>
          </a:solidFill>
        </p:spPr>
      </p:sp>
      <p:sp>
        <p:nvSpPr>
          <p:cNvPr id="13" name="Text 11"/>
          <p:cNvSpPr/>
          <p:nvPr>
            <p:custDataLst>
              <p:tags r:id="rId10"/>
            </p:custDataLst>
          </p:nvPr>
        </p:nvSpPr>
        <p:spPr>
          <a:xfrm>
            <a:off x="4659330" y="1093034"/>
            <a:ext cx="590969" cy="484632"/>
          </a:xfrm>
          <a:prstGeom prst="rect">
            <a:avLst/>
          </a:prstGeom>
          <a:noFill/>
        </p:spPr>
        <p:txBody>
          <a:bodyPr wrap="square" lIns="95250" tIns="95250" rIns="95250" bIns="95250" rtlCol="0" anchor="t">
            <a:spAutoFit/>
          </a:bodyPr>
          <a:lstStyle/>
          <a:p>
            <a:pPr marL="0" indent="0" algn="ctr">
              <a:lnSpc>
                <a:spcPct val="113000"/>
              </a:lnSpc>
              <a:spcBef>
                <a:spcPts val="375"/>
              </a:spcBef>
              <a:buNone/>
            </a:pPr>
            <a:r>
              <a:rPr lang="en-US" sz="1585"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0"/>
              </a:rPr>
              <a:t>03</a:t>
            </a:r>
            <a:endParaRPr lang="en-US" sz="1440" dirty="0"/>
          </a:p>
        </p:txBody>
      </p:sp>
      <p:sp>
        <p:nvSpPr>
          <p:cNvPr id="14" name="Shape 12"/>
          <p:cNvSpPr/>
          <p:nvPr>
            <p:custDataLst>
              <p:tags r:id="rId11"/>
            </p:custDataLst>
          </p:nvPr>
        </p:nvSpPr>
        <p:spPr>
          <a:xfrm>
            <a:off x="3299836" y="2447708"/>
            <a:ext cx="2356811" cy="0"/>
          </a:xfrm>
          <a:custGeom>
            <a:avLst/>
            <a:gdLst/>
            <a:ahLst/>
            <a:cxnLst/>
            <a:rect l="l" t="t" r="r" b="b"/>
            <a:pathLst>
              <a:path w="2356811">
                <a:moveTo>
                  <a:pt x="2356811" y="0"/>
                </a:moveTo>
                <a:moveTo>
                  <a:pt x="2356811" y="0"/>
                </a:moveTo>
                <a:lnTo>
                  <a:pt x="0" y="0"/>
                </a:lnTo>
              </a:path>
            </a:pathLst>
          </a:custGeom>
          <a:noFill/>
          <a:ln w="19050">
            <a:solidFill>
              <a:srgbClr val="10CABA"/>
            </a:solidFill>
            <a:prstDash val="solid"/>
            <a:headEnd type="arrow"/>
            <a:tailEnd type="arrow"/>
          </a:ln>
        </p:spPr>
      </p:sp>
      <p:sp>
        <p:nvSpPr>
          <p:cNvPr id="15" name="Shape 13"/>
          <p:cNvSpPr/>
          <p:nvPr>
            <p:custDataLst>
              <p:tags r:id="rId12"/>
            </p:custDataLst>
          </p:nvPr>
        </p:nvSpPr>
        <p:spPr>
          <a:xfrm>
            <a:off x="5656511" y="2447708"/>
            <a:ext cx="2356811" cy="0"/>
          </a:xfrm>
          <a:custGeom>
            <a:avLst/>
            <a:gdLst/>
            <a:ahLst/>
            <a:cxnLst/>
            <a:rect l="l" t="t" r="r" b="b"/>
            <a:pathLst>
              <a:path w="2356811">
                <a:moveTo>
                  <a:pt x="2356811" y="0"/>
                </a:moveTo>
                <a:moveTo>
                  <a:pt x="2356811" y="0"/>
                </a:moveTo>
                <a:lnTo>
                  <a:pt x="0" y="0"/>
                </a:lnTo>
              </a:path>
            </a:pathLst>
          </a:custGeom>
          <a:noFill/>
          <a:ln w="19050">
            <a:solidFill>
              <a:srgbClr val="10CABA"/>
            </a:solidFill>
            <a:prstDash val="solid"/>
            <a:headEnd type="arrow"/>
            <a:tailEnd type="arrow"/>
          </a:ln>
        </p:spPr>
      </p:sp>
      <p:sp>
        <p:nvSpPr>
          <p:cNvPr id="16" name="Text 14"/>
          <p:cNvSpPr/>
          <p:nvPr>
            <p:custDataLst>
              <p:tags r:id="rId13"/>
            </p:custDataLst>
          </p:nvPr>
        </p:nvSpPr>
        <p:spPr>
          <a:xfrm>
            <a:off x="1132554" y="966385"/>
            <a:ext cx="3291840" cy="448056"/>
          </a:xfrm>
          <a:prstGeom prst="rect">
            <a:avLst/>
          </a:prstGeom>
          <a:noFill/>
        </p:spPr>
        <p:txBody>
          <a:bodyPr wrap="square" lIns="95250" tIns="95250" rIns="95250" bIns="95250" rtlCol="0" anchor="t">
            <a:spAutoFit/>
          </a:bodyPr>
          <a:lstStyle/>
          <a:p>
            <a:pPr marL="0" indent="0">
              <a:lnSpc>
                <a:spcPct val="100000"/>
              </a:lnSpc>
              <a:spcBef>
                <a:spcPts val="375"/>
              </a:spcBef>
              <a:buNone/>
            </a:pPr>
            <a:r>
              <a:rPr lang="en-US" sz="1730" b="1" dirty="0">
                <a:solidFill>
                  <a:srgbClr val="10CABA"/>
                </a:solidFill>
                <a:latin typeface="微软雅黑" panose="020B0503020204020204" pitchFamily="34" charset="-122"/>
                <a:ea typeface="微软雅黑" panose="020B0503020204020204" pitchFamily="34" charset="-122"/>
                <a:cs typeface="微软雅黑" panose="020B0503020204020204" pitchFamily="34" charset="-120"/>
              </a:rPr>
              <a:t>OpenRank定义</a:t>
            </a:r>
            <a:endParaRPr lang="en-US" sz="1440" dirty="0"/>
          </a:p>
        </p:txBody>
      </p:sp>
      <p:sp>
        <p:nvSpPr>
          <p:cNvPr id="17" name="Text 15"/>
          <p:cNvSpPr/>
          <p:nvPr>
            <p:custDataLst>
              <p:tags r:id="rId14"/>
            </p:custDataLst>
          </p:nvPr>
        </p:nvSpPr>
        <p:spPr>
          <a:xfrm>
            <a:off x="1132554" y="1313239"/>
            <a:ext cx="3291840" cy="897890"/>
          </a:xfrm>
          <a:prstGeom prst="rect">
            <a:avLst/>
          </a:prstGeom>
          <a:noFill/>
        </p:spPr>
        <p:txBody>
          <a:bodyPr wrap="square" lIns="95250" tIns="95250" rIns="95250" bIns="95250" rtlCol="0" anchor="t">
            <a:spAutoFit/>
          </a:bodyPr>
          <a:lstStyle/>
          <a:p>
            <a:pPr marL="0" indent="0">
              <a:lnSpc>
                <a:spcPct val="100000"/>
              </a:lnSpc>
              <a:spcBef>
                <a:spcPts val="375"/>
              </a:spcBef>
              <a:buNone/>
            </a:pPr>
            <a:r>
              <a:rPr lang="en-US" sz="1150" dirty="0">
                <a:solidFill>
                  <a:srgbClr val="00070F"/>
                </a:solidFill>
                <a:latin typeface="微软雅黑" panose="020B0503020204020204" pitchFamily="34" charset="-122"/>
                <a:ea typeface="微软雅黑" panose="020B0503020204020204" pitchFamily="34" charset="-122"/>
                <a:cs typeface="微软雅黑" panose="020B0503020204020204" pitchFamily="34" charset="-120"/>
              </a:rPr>
              <a:t>OpenRank是一个开源的数据分析工具，旨在通过可视化方式展示数据</a:t>
            </a:r>
            <a:r>
              <a:rPr lang="zh-CN" altLang="en-US" sz="1150" dirty="0">
                <a:solidFill>
                  <a:srgbClr val="00070F"/>
                </a:solidFill>
                <a:latin typeface="微软雅黑" panose="020B0503020204020204" pitchFamily="34" charset="-122"/>
                <a:ea typeface="微软雅黑" panose="020B0503020204020204" pitchFamily="34" charset="-122"/>
                <a:cs typeface="微软雅黑" panose="020B0503020204020204" pitchFamily="34" charset="-120"/>
              </a:rPr>
              <a:t>的情况</a:t>
            </a:r>
            <a:r>
              <a:rPr lang="en-US" sz="1150" dirty="0">
                <a:solidFill>
                  <a:srgbClr val="00070F"/>
                </a:solidFill>
                <a:latin typeface="微软雅黑" panose="020B0503020204020204" pitchFamily="34" charset="-122"/>
                <a:ea typeface="微软雅黑" panose="020B0503020204020204" pitchFamily="34" charset="-122"/>
                <a:cs typeface="微软雅黑" panose="020B0503020204020204" pitchFamily="34" charset="-120"/>
              </a:rPr>
              <a:t>。它能够处理大规模数据集，为用户提供直观、易理解的排名视图，帮助用户快速识别数据中的关键趋势和模式。</a:t>
            </a:r>
            <a:endParaRPr lang="en-US" sz="1440" dirty="0"/>
          </a:p>
        </p:txBody>
      </p:sp>
      <p:sp>
        <p:nvSpPr>
          <p:cNvPr id="18" name="Text 16"/>
          <p:cNvSpPr/>
          <p:nvPr>
            <p:custDataLst>
              <p:tags r:id="rId15"/>
            </p:custDataLst>
          </p:nvPr>
        </p:nvSpPr>
        <p:spPr>
          <a:xfrm>
            <a:off x="3196290" y="2539757"/>
            <a:ext cx="3291765" cy="512064"/>
          </a:xfrm>
          <a:prstGeom prst="rect">
            <a:avLst/>
          </a:prstGeom>
          <a:noFill/>
        </p:spPr>
        <p:txBody>
          <a:bodyPr wrap="square" lIns="95250" tIns="95250" rIns="95250" bIns="95250" rtlCol="0" anchor="t">
            <a:spAutoFit/>
          </a:bodyPr>
          <a:lstStyle/>
          <a:p>
            <a:pPr marL="0" indent="0">
              <a:lnSpc>
                <a:spcPct val="113000"/>
              </a:lnSpc>
              <a:spcBef>
                <a:spcPts val="375"/>
              </a:spcBef>
              <a:buNone/>
            </a:pPr>
            <a:r>
              <a:rPr lang="en-US" sz="1730" b="1" dirty="0">
                <a:solidFill>
                  <a:srgbClr val="10CABA"/>
                </a:solidFill>
                <a:latin typeface="微软雅黑" panose="020B0503020204020204" pitchFamily="34" charset="-122"/>
                <a:ea typeface="微软雅黑" panose="020B0503020204020204" pitchFamily="34" charset="-122"/>
                <a:cs typeface="微软雅黑" panose="020B0503020204020204" pitchFamily="34" charset="-120"/>
              </a:rPr>
              <a:t>OpenRank工作原理</a:t>
            </a:r>
            <a:endParaRPr lang="en-US" sz="1440" dirty="0"/>
          </a:p>
        </p:txBody>
      </p:sp>
      <p:sp>
        <p:nvSpPr>
          <p:cNvPr id="19" name="Text 17"/>
          <p:cNvSpPr/>
          <p:nvPr>
            <p:custDataLst>
              <p:tags r:id="rId16"/>
            </p:custDataLst>
          </p:nvPr>
        </p:nvSpPr>
        <p:spPr>
          <a:xfrm>
            <a:off x="3196215" y="2886683"/>
            <a:ext cx="3291840" cy="1060704"/>
          </a:xfrm>
          <a:prstGeom prst="rect">
            <a:avLst/>
          </a:prstGeom>
          <a:noFill/>
        </p:spPr>
        <p:txBody>
          <a:bodyPr wrap="square" lIns="95250" tIns="95250" rIns="95250" bIns="95250" rtlCol="0" anchor="t">
            <a:spAutoFit/>
          </a:bodyPr>
          <a:lstStyle/>
          <a:p>
            <a:pPr marL="0" indent="0">
              <a:lnSpc>
                <a:spcPct val="100000"/>
              </a:lnSpc>
              <a:spcBef>
                <a:spcPts val="375"/>
              </a:spcBef>
              <a:buNone/>
            </a:pPr>
            <a:r>
              <a:rPr lang="en-US" sz="1150" dirty="0">
                <a:solidFill>
                  <a:srgbClr val="00070F"/>
                </a:solidFill>
                <a:latin typeface="微软雅黑" panose="020B0503020204020204" pitchFamily="34" charset="-122"/>
                <a:ea typeface="微软雅黑" panose="020B0503020204020204" pitchFamily="34" charset="-122"/>
                <a:cs typeface="微软雅黑" panose="020B0503020204020204" pitchFamily="34" charset="-120"/>
              </a:rPr>
              <a:t>OpenRank通过计算数据的中心趋势和分散程度，生成一个综合评分。然后，根据这个评分，OpenRank将数据进行排序，并在大屏上以柱状图或饼图等形式直观展示排名结果。</a:t>
            </a:r>
            <a:endParaRPr lang="en-US" sz="1440" dirty="0"/>
          </a:p>
        </p:txBody>
      </p:sp>
      <p:sp>
        <p:nvSpPr>
          <p:cNvPr id="20" name="Text 18"/>
          <p:cNvSpPr/>
          <p:nvPr>
            <p:custDataLst>
              <p:tags r:id="rId17"/>
            </p:custDataLst>
          </p:nvPr>
        </p:nvSpPr>
        <p:spPr>
          <a:xfrm>
            <a:off x="5314241" y="966385"/>
            <a:ext cx="3292479" cy="512064"/>
          </a:xfrm>
          <a:prstGeom prst="rect">
            <a:avLst/>
          </a:prstGeom>
          <a:noFill/>
        </p:spPr>
        <p:txBody>
          <a:bodyPr wrap="square" lIns="95250" tIns="95250" rIns="95250" bIns="95250" rtlCol="0" anchor="t">
            <a:spAutoFit/>
          </a:bodyPr>
          <a:lstStyle/>
          <a:p>
            <a:pPr marL="0" indent="0">
              <a:lnSpc>
                <a:spcPct val="113000"/>
              </a:lnSpc>
              <a:spcBef>
                <a:spcPts val="375"/>
              </a:spcBef>
              <a:buNone/>
            </a:pPr>
            <a:r>
              <a:rPr lang="en-US" sz="1730" b="1" dirty="0">
                <a:solidFill>
                  <a:srgbClr val="10CABA"/>
                </a:solidFill>
                <a:latin typeface="微软雅黑" panose="020B0503020204020204" pitchFamily="34" charset="-122"/>
                <a:ea typeface="微软雅黑" panose="020B0503020204020204" pitchFamily="34" charset="-122"/>
                <a:cs typeface="微软雅黑" panose="020B0503020204020204" pitchFamily="34" charset="-120"/>
              </a:rPr>
              <a:t>OpenRank应用场景</a:t>
            </a:r>
            <a:endParaRPr lang="en-US" sz="1440" dirty="0"/>
          </a:p>
        </p:txBody>
      </p:sp>
      <p:sp>
        <p:nvSpPr>
          <p:cNvPr id="21" name="Text 19"/>
          <p:cNvSpPr/>
          <p:nvPr>
            <p:custDataLst>
              <p:tags r:id="rId18"/>
            </p:custDataLst>
          </p:nvPr>
        </p:nvSpPr>
        <p:spPr>
          <a:xfrm>
            <a:off x="5314880" y="1313239"/>
            <a:ext cx="3291840" cy="1060704"/>
          </a:xfrm>
          <a:prstGeom prst="rect">
            <a:avLst/>
          </a:prstGeom>
          <a:noFill/>
        </p:spPr>
        <p:txBody>
          <a:bodyPr wrap="square" lIns="95250" tIns="95250" rIns="95250" bIns="95250" rtlCol="0" anchor="t">
            <a:spAutoFit/>
          </a:bodyPr>
          <a:lstStyle/>
          <a:p>
            <a:pPr marL="0" indent="0">
              <a:lnSpc>
                <a:spcPct val="100000"/>
              </a:lnSpc>
              <a:spcBef>
                <a:spcPts val="375"/>
              </a:spcBef>
              <a:buNone/>
            </a:pPr>
            <a:r>
              <a:rPr lang="en-US" sz="1150" dirty="0">
                <a:solidFill>
                  <a:srgbClr val="00070F"/>
                </a:solidFill>
                <a:latin typeface="微软雅黑" panose="020B0503020204020204" pitchFamily="34" charset="-122"/>
                <a:ea typeface="微软雅黑" panose="020B0503020204020204" pitchFamily="34" charset="-122"/>
                <a:cs typeface="微软雅黑" panose="020B0503020204020204" pitchFamily="34" charset="-120"/>
              </a:rPr>
              <a:t>OpenRank广泛应用于各种数据分析场景，如市场调研、业绩评估、产品对比等。通过OpenRank，企业可以更高效地获取有价值的市场信息，优化产品策略，提升业务决策能力。</a:t>
            </a:r>
            <a:endParaRPr lang="en-US" sz="144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ext 0"/>
          <p:cNvSpPr/>
          <p:nvPr/>
        </p:nvSpPr>
        <p:spPr>
          <a:xfrm>
            <a:off x="554859" y="72436"/>
            <a:ext cx="8589141" cy="591820"/>
          </a:xfrm>
          <a:prstGeom prst="rect">
            <a:avLst/>
          </a:prstGeom>
          <a:noFill/>
        </p:spPr>
        <p:txBody>
          <a:bodyPr wrap="square" lIns="95250" tIns="95250" rIns="95250" bIns="95250" rtlCol="0" anchor="t">
            <a:spAutoFit/>
          </a:bodyPr>
          <a:lstStyle/>
          <a:p>
            <a:pPr marL="0" indent="0">
              <a:lnSpc>
                <a:spcPct val="113000"/>
              </a:lnSpc>
              <a:spcBef>
                <a:spcPts val="375"/>
              </a:spcBef>
              <a:buNone/>
            </a:pPr>
            <a:r>
              <a:rPr lang="en-US" sz="2305" b="1" dirty="0">
                <a:solidFill>
                  <a:srgbClr val="065476"/>
                </a:solidFill>
                <a:latin typeface="微软雅黑" panose="020B0503020204020204" pitchFamily="34" charset="-122"/>
                <a:ea typeface="微软雅黑" panose="020B0503020204020204" pitchFamily="34" charset="-122"/>
                <a:cs typeface="微软雅黑" panose="020B0503020204020204" pitchFamily="34" charset="-120"/>
              </a:rPr>
              <a:t>应用场景</a:t>
            </a:r>
            <a:r>
              <a:rPr lang="zh-CN" altLang="en-US" sz="2305" b="1" dirty="0">
                <a:solidFill>
                  <a:srgbClr val="065476"/>
                </a:solidFill>
                <a:latin typeface="微软雅黑" panose="020B0503020204020204" pitchFamily="34" charset="-122"/>
                <a:ea typeface="微软雅黑" panose="020B0503020204020204" pitchFamily="34" charset="-122"/>
                <a:cs typeface="微软雅黑" panose="020B0503020204020204" pitchFamily="34" charset="-120"/>
              </a:rPr>
              <a:t>分析</a:t>
            </a:r>
          </a:p>
        </p:txBody>
      </p:sp>
      <p:sp>
        <p:nvSpPr>
          <p:cNvPr id="3" name="Shape 1"/>
          <p:cNvSpPr/>
          <p:nvPr/>
        </p:nvSpPr>
        <p:spPr>
          <a:xfrm>
            <a:off x="259876" y="279031"/>
            <a:ext cx="224747" cy="224747"/>
          </a:xfrm>
          <a:custGeom>
            <a:avLst/>
            <a:gdLst/>
            <a:ahLst/>
            <a:cxnLst/>
            <a:rect l="l" t="t" r="r" b="b"/>
            <a:pathLst>
              <a:path w="224747" h="224747">
                <a:moveTo>
                  <a:pt x="112374" y="0"/>
                </a:moveTo>
                <a:moveTo>
                  <a:pt x="112374" y="0"/>
                </a:moveTo>
                <a:cubicBezTo>
                  <a:pt x="174394" y="0"/>
                  <a:pt x="224747" y="50353"/>
                  <a:pt x="224747" y="112374"/>
                </a:cubicBezTo>
                <a:cubicBezTo>
                  <a:pt x="224747" y="174394"/>
                  <a:pt x="174394" y="224747"/>
                  <a:pt x="112374" y="224747"/>
                </a:cubicBezTo>
                <a:cubicBezTo>
                  <a:pt x="50353" y="224747"/>
                  <a:pt x="0" y="174394"/>
                  <a:pt x="0" y="112374"/>
                </a:cubicBezTo>
                <a:cubicBezTo>
                  <a:pt x="0" y="50353"/>
                  <a:pt x="50353" y="0"/>
                  <a:pt x="112374" y="0"/>
                </a:cubicBezTo>
                <a:close/>
              </a:path>
            </a:pathLst>
          </a:custGeom>
          <a:solidFill>
            <a:srgbClr val="000000">
              <a:alpha val="0"/>
            </a:srgbClr>
          </a:solidFill>
          <a:ln w="38100">
            <a:solidFill>
              <a:srgbClr val="065476"/>
            </a:solidFill>
            <a:prstDash val="solid"/>
          </a:ln>
        </p:spPr>
      </p:sp>
      <p:sp>
        <p:nvSpPr>
          <p:cNvPr id="4" name="Shape 2"/>
          <p:cNvSpPr/>
          <p:nvPr/>
        </p:nvSpPr>
        <p:spPr>
          <a:xfrm>
            <a:off x="749527" y="1324813"/>
            <a:ext cx="420624" cy="420624"/>
          </a:xfrm>
          <a:custGeom>
            <a:avLst/>
            <a:gdLst/>
            <a:ahLst/>
            <a:cxnLst/>
            <a:rect l="l" t="t" r="r" b="b"/>
            <a:pathLst>
              <a:path w="420624" h="420624">
                <a:moveTo>
                  <a:pt x="52578" y="0"/>
                </a:moveTo>
                <a:moveTo>
                  <a:pt x="52578" y="0"/>
                </a:moveTo>
                <a:lnTo>
                  <a:pt x="368046" y="0"/>
                </a:lnTo>
                <a:quadBezTo>
                  <a:pt x="420624" y="0"/>
                  <a:pt x="420624" y="52578"/>
                </a:quadBezTo>
                <a:lnTo>
                  <a:pt x="420624" y="368046"/>
                </a:lnTo>
                <a:quadBezTo>
                  <a:pt x="420624" y="420624"/>
                  <a:pt x="368046" y="420624"/>
                </a:quadBezTo>
                <a:lnTo>
                  <a:pt x="52578" y="420624"/>
                </a:lnTo>
                <a:quadBezTo>
                  <a:pt x="0" y="420624"/>
                  <a:pt x="0" y="368046"/>
                </a:quadBezTo>
                <a:lnTo>
                  <a:pt x="0" y="52578"/>
                </a:lnTo>
                <a:quadBezTo>
                  <a:pt x="0" y="0"/>
                  <a:pt x="52578" y="0"/>
                </a:quadBezTo>
                <a:close/>
              </a:path>
            </a:pathLst>
          </a:custGeom>
          <a:solidFill>
            <a:srgbClr val="10CABA"/>
          </a:solidFill>
        </p:spPr>
      </p:sp>
      <p:sp>
        <p:nvSpPr>
          <p:cNvPr id="5" name="Text 3"/>
          <p:cNvSpPr/>
          <p:nvPr/>
        </p:nvSpPr>
        <p:spPr>
          <a:xfrm>
            <a:off x="704200" y="1333957"/>
            <a:ext cx="522389" cy="402336"/>
          </a:xfrm>
          <a:prstGeom prst="rect">
            <a:avLst/>
          </a:prstGeom>
          <a:noFill/>
        </p:spPr>
        <p:txBody>
          <a:bodyPr wrap="square" lIns="95250" tIns="95250" rIns="95250" bIns="95250" rtlCol="0" anchor="t">
            <a:spAutoFit/>
          </a:bodyPr>
          <a:lstStyle/>
          <a:p>
            <a:pPr marL="0" indent="0" algn="ctr">
              <a:lnSpc>
                <a:spcPct val="100000"/>
              </a:lnSpc>
              <a:spcBef>
                <a:spcPts val="375"/>
              </a:spcBef>
              <a:buNone/>
            </a:pPr>
            <a:r>
              <a:rPr lang="en-US" sz="144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0"/>
              </a:rPr>
              <a:t>01</a:t>
            </a:r>
            <a:endParaRPr lang="en-US" sz="1440" dirty="0"/>
          </a:p>
        </p:txBody>
      </p:sp>
      <p:sp>
        <p:nvSpPr>
          <p:cNvPr id="6" name="Text 4"/>
          <p:cNvSpPr/>
          <p:nvPr/>
        </p:nvSpPr>
        <p:spPr>
          <a:xfrm>
            <a:off x="1172066" y="1352245"/>
            <a:ext cx="2029968" cy="365760"/>
          </a:xfrm>
          <a:prstGeom prst="rect">
            <a:avLst/>
          </a:prstGeom>
          <a:noFill/>
        </p:spPr>
        <p:txBody>
          <a:bodyPr wrap="square" lIns="95250" tIns="95250" rIns="95250" bIns="95250" rtlCol="0" anchor="t">
            <a:spAutoFit/>
          </a:bodyPr>
          <a:lstStyle/>
          <a:p>
            <a:pPr marL="0" indent="0">
              <a:lnSpc>
                <a:spcPct val="100000"/>
              </a:lnSpc>
              <a:spcBef>
                <a:spcPts val="375"/>
              </a:spcBef>
              <a:buNone/>
            </a:pPr>
            <a:r>
              <a:rPr lang="en-US" sz="1440" b="1" dirty="0">
                <a:solidFill>
                  <a:srgbClr val="009D8D"/>
                </a:solidFill>
                <a:latin typeface="微软雅黑" panose="020B0503020204020204" pitchFamily="34" charset="-122"/>
                <a:ea typeface="微软雅黑" panose="020B0503020204020204" pitchFamily="34" charset="-122"/>
                <a:cs typeface="微软雅黑" panose="020B0503020204020204" pitchFamily="34" charset="-120"/>
              </a:rPr>
              <a:t>企业运营优化</a:t>
            </a:r>
            <a:endParaRPr lang="en-US" sz="1440" dirty="0"/>
          </a:p>
        </p:txBody>
      </p:sp>
      <p:sp>
        <p:nvSpPr>
          <p:cNvPr id="7" name="Text 5"/>
          <p:cNvSpPr/>
          <p:nvPr/>
        </p:nvSpPr>
        <p:spPr>
          <a:xfrm>
            <a:off x="1172066" y="1601771"/>
            <a:ext cx="2029968" cy="1463040"/>
          </a:xfrm>
          <a:prstGeom prst="rect">
            <a:avLst/>
          </a:prstGeom>
          <a:noFill/>
        </p:spPr>
        <p:txBody>
          <a:bodyPr wrap="square" lIns="95250" tIns="95250" rIns="95250" bIns="95250" rtlCol="0" anchor="t">
            <a:spAutoFit/>
          </a:bodyPr>
          <a:lstStyle/>
          <a:p>
            <a:pPr marL="0" indent="0" algn="just">
              <a:lnSpc>
                <a:spcPct val="100000"/>
              </a:lnSpc>
              <a:spcBef>
                <a:spcPts val="375"/>
              </a:spcBef>
              <a:buNone/>
            </a:pPr>
            <a:r>
              <a:rPr lang="en-US" sz="1010" dirty="0">
                <a:solidFill>
                  <a:srgbClr val="00070F"/>
                </a:solidFill>
                <a:latin typeface="微软雅黑" panose="020B0503020204020204" pitchFamily="34" charset="-122"/>
                <a:ea typeface="微软雅黑" panose="020B0503020204020204" pitchFamily="34" charset="-122"/>
                <a:cs typeface="微软雅黑" panose="020B0503020204020204" pitchFamily="34" charset="-120"/>
              </a:rPr>
              <a:t>OpenRank可以帮助企业在多个业务场景中进行数据分析，如销售排名、客户满意度等，从而优化业务流程。通过实时数据的可视化展示，企业能够快速响应市场变化，提高决策效率和准确性。</a:t>
            </a:r>
            <a:endParaRPr lang="en-US" sz="1440" dirty="0"/>
          </a:p>
        </p:txBody>
      </p:sp>
      <p:sp>
        <p:nvSpPr>
          <p:cNvPr id="8" name="Shape 6"/>
          <p:cNvSpPr/>
          <p:nvPr/>
        </p:nvSpPr>
        <p:spPr>
          <a:xfrm>
            <a:off x="749527" y="3062525"/>
            <a:ext cx="420624" cy="420624"/>
          </a:xfrm>
          <a:custGeom>
            <a:avLst/>
            <a:gdLst/>
            <a:ahLst/>
            <a:cxnLst/>
            <a:rect l="l" t="t" r="r" b="b"/>
            <a:pathLst>
              <a:path w="420624" h="420624">
                <a:moveTo>
                  <a:pt x="52578" y="0"/>
                </a:moveTo>
                <a:moveTo>
                  <a:pt x="52578" y="0"/>
                </a:moveTo>
                <a:lnTo>
                  <a:pt x="368046" y="0"/>
                </a:lnTo>
                <a:quadBezTo>
                  <a:pt x="420624" y="0"/>
                  <a:pt x="420624" y="52578"/>
                </a:quadBezTo>
                <a:lnTo>
                  <a:pt x="420624" y="368046"/>
                </a:lnTo>
                <a:quadBezTo>
                  <a:pt x="420624" y="420624"/>
                  <a:pt x="368046" y="420624"/>
                </a:quadBezTo>
                <a:lnTo>
                  <a:pt x="52578" y="420624"/>
                </a:lnTo>
                <a:quadBezTo>
                  <a:pt x="0" y="420624"/>
                  <a:pt x="0" y="368046"/>
                </a:quadBezTo>
                <a:lnTo>
                  <a:pt x="0" y="52578"/>
                </a:lnTo>
                <a:quadBezTo>
                  <a:pt x="0" y="0"/>
                  <a:pt x="52578" y="0"/>
                </a:quadBezTo>
                <a:close/>
              </a:path>
            </a:pathLst>
          </a:custGeom>
          <a:solidFill>
            <a:srgbClr val="10CABA"/>
          </a:solidFill>
        </p:spPr>
      </p:sp>
      <p:sp>
        <p:nvSpPr>
          <p:cNvPr id="9" name="Text 7"/>
          <p:cNvSpPr/>
          <p:nvPr/>
        </p:nvSpPr>
        <p:spPr>
          <a:xfrm>
            <a:off x="695056" y="3071669"/>
            <a:ext cx="531533" cy="402336"/>
          </a:xfrm>
          <a:prstGeom prst="rect">
            <a:avLst/>
          </a:prstGeom>
          <a:noFill/>
        </p:spPr>
        <p:txBody>
          <a:bodyPr wrap="square" lIns="95250" tIns="95250" rIns="95250" bIns="95250" rtlCol="0" anchor="t">
            <a:spAutoFit/>
          </a:bodyPr>
          <a:lstStyle/>
          <a:p>
            <a:pPr marL="0" indent="0" algn="ctr">
              <a:lnSpc>
                <a:spcPct val="100000"/>
              </a:lnSpc>
              <a:spcBef>
                <a:spcPts val="375"/>
              </a:spcBef>
              <a:buNone/>
            </a:pPr>
            <a:r>
              <a:rPr lang="en-US" sz="144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0"/>
              </a:rPr>
              <a:t>02</a:t>
            </a:r>
            <a:endParaRPr lang="en-US" sz="1440" dirty="0"/>
          </a:p>
        </p:txBody>
      </p:sp>
      <p:sp>
        <p:nvSpPr>
          <p:cNvPr id="10" name="Text 8"/>
          <p:cNvSpPr/>
          <p:nvPr/>
        </p:nvSpPr>
        <p:spPr>
          <a:xfrm>
            <a:off x="1172066" y="3089957"/>
            <a:ext cx="2029968" cy="365760"/>
          </a:xfrm>
          <a:prstGeom prst="rect">
            <a:avLst/>
          </a:prstGeom>
          <a:noFill/>
        </p:spPr>
        <p:txBody>
          <a:bodyPr wrap="square" lIns="95250" tIns="95250" rIns="95250" bIns="95250" rtlCol="0" anchor="t">
            <a:spAutoFit/>
          </a:bodyPr>
          <a:lstStyle/>
          <a:p>
            <a:pPr marL="0" indent="0">
              <a:lnSpc>
                <a:spcPct val="100000"/>
              </a:lnSpc>
              <a:spcBef>
                <a:spcPts val="375"/>
              </a:spcBef>
              <a:buNone/>
            </a:pPr>
            <a:r>
              <a:rPr lang="en-US" sz="1440" b="1" dirty="0">
                <a:solidFill>
                  <a:srgbClr val="009D8D"/>
                </a:solidFill>
                <a:latin typeface="微软雅黑" panose="020B0503020204020204" pitchFamily="34" charset="-122"/>
                <a:ea typeface="微软雅黑" panose="020B0503020204020204" pitchFamily="34" charset="-122"/>
                <a:cs typeface="微软雅黑" panose="020B0503020204020204" pitchFamily="34" charset="-120"/>
              </a:rPr>
              <a:t>学术研究</a:t>
            </a:r>
            <a:endParaRPr lang="en-US" sz="1440" dirty="0"/>
          </a:p>
        </p:txBody>
      </p:sp>
      <p:sp>
        <p:nvSpPr>
          <p:cNvPr id="11" name="Text 9"/>
          <p:cNvSpPr/>
          <p:nvPr/>
        </p:nvSpPr>
        <p:spPr>
          <a:xfrm>
            <a:off x="1170151" y="3356534"/>
            <a:ext cx="2029968" cy="1463040"/>
          </a:xfrm>
          <a:prstGeom prst="rect">
            <a:avLst/>
          </a:prstGeom>
          <a:noFill/>
        </p:spPr>
        <p:txBody>
          <a:bodyPr wrap="square" lIns="95250" tIns="95250" rIns="95250" bIns="95250" rtlCol="0" anchor="t">
            <a:spAutoFit/>
          </a:bodyPr>
          <a:lstStyle/>
          <a:p>
            <a:pPr marL="0" indent="0" algn="just">
              <a:lnSpc>
                <a:spcPct val="100000"/>
              </a:lnSpc>
              <a:spcBef>
                <a:spcPts val="375"/>
              </a:spcBef>
              <a:buNone/>
            </a:pPr>
            <a:r>
              <a:rPr lang="en-US" sz="1010" dirty="0">
                <a:solidFill>
                  <a:srgbClr val="00070F"/>
                </a:solidFill>
                <a:latin typeface="微软雅黑" panose="020B0503020204020204" pitchFamily="34" charset="-122"/>
                <a:ea typeface="微软雅黑" panose="020B0503020204020204" pitchFamily="34" charset="-122"/>
                <a:cs typeface="微软雅黑" panose="020B0503020204020204" pitchFamily="34" charset="-120"/>
              </a:rPr>
              <a:t>OpenRank适用于各种学术排名场景，包括论文引用次数、作者影响力等指标的排序。通过多维度的数据解读，研究人员可以更直观地了解学术领域的发展趋势和重要成果，推动学术界的进步。</a:t>
            </a:r>
            <a:endParaRPr lang="en-US" sz="1440" dirty="0"/>
          </a:p>
        </p:txBody>
      </p:sp>
      <p:sp>
        <p:nvSpPr>
          <p:cNvPr id="12" name="Text 10"/>
          <p:cNvSpPr/>
          <p:nvPr/>
        </p:nvSpPr>
        <p:spPr>
          <a:xfrm>
            <a:off x="3752502" y="2351579"/>
            <a:ext cx="2039112" cy="365760"/>
          </a:xfrm>
          <a:prstGeom prst="rect">
            <a:avLst/>
          </a:prstGeom>
          <a:noFill/>
        </p:spPr>
        <p:txBody>
          <a:bodyPr wrap="square" lIns="95250" tIns="95250" rIns="95250" bIns="95250" rtlCol="0" anchor="t">
            <a:spAutoFit/>
          </a:bodyPr>
          <a:lstStyle/>
          <a:p>
            <a:pPr marL="0" indent="0">
              <a:lnSpc>
                <a:spcPct val="100000"/>
              </a:lnSpc>
              <a:spcBef>
                <a:spcPts val="375"/>
              </a:spcBef>
              <a:buNone/>
            </a:pPr>
            <a:r>
              <a:rPr lang="en-US" sz="1440" b="1" dirty="0">
                <a:solidFill>
                  <a:srgbClr val="009D8D"/>
                </a:solidFill>
                <a:latin typeface="微软雅黑" panose="020B0503020204020204" pitchFamily="34" charset="-122"/>
                <a:ea typeface="微软雅黑" panose="020B0503020204020204" pitchFamily="34" charset="-122"/>
                <a:cs typeface="微软雅黑" panose="020B0503020204020204" pitchFamily="34" charset="-120"/>
              </a:rPr>
              <a:t>体育竞技分析</a:t>
            </a:r>
            <a:endParaRPr lang="en-US" sz="1440" dirty="0"/>
          </a:p>
        </p:txBody>
      </p:sp>
      <p:sp>
        <p:nvSpPr>
          <p:cNvPr id="13" name="Shape 11"/>
          <p:cNvSpPr/>
          <p:nvPr/>
        </p:nvSpPr>
        <p:spPr>
          <a:xfrm>
            <a:off x="3331560" y="2324147"/>
            <a:ext cx="420624" cy="420624"/>
          </a:xfrm>
          <a:custGeom>
            <a:avLst/>
            <a:gdLst/>
            <a:ahLst/>
            <a:cxnLst/>
            <a:rect l="l" t="t" r="r" b="b"/>
            <a:pathLst>
              <a:path w="420624" h="420624">
                <a:moveTo>
                  <a:pt x="52578" y="0"/>
                </a:moveTo>
                <a:moveTo>
                  <a:pt x="52578" y="0"/>
                </a:moveTo>
                <a:lnTo>
                  <a:pt x="368046" y="0"/>
                </a:lnTo>
                <a:quadBezTo>
                  <a:pt x="420624" y="0"/>
                  <a:pt x="420624" y="52578"/>
                </a:quadBezTo>
                <a:lnTo>
                  <a:pt x="420624" y="368046"/>
                </a:lnTo>
                <a:quadBezTo>
                  <a:pt x="420624" y="420624"/>
                  <a:pt x="368046" y="420624"/>
                </a:quadBezTo>
                <a:lnTo>
                  <a:pt x="52578" y="420624"/>
                </a:lnTo>
                <a:quadBezTo>
                  <a:pt x="0" y="420624"/>
                  <a:pt x="0" y="368046"/>
                </a:quadBezTo>
                <a:lnTo>
                  <a:pt x="0" y="52578"/>
                </a:lnTo>
                <a:quadBezTo>
                  <a:pt x="0" y="0"/>
                  <a:pt x="52578" y="0"/>
                </a:quadBezTo>
                <a:close/>
              </a:path>
            </a:pathLst>
          </a:custGeom>
          <a:solidFill>
            <a:srgbClr val="10CABA"/>
          </a:solidFill>
        </p:spPr>
      </p:sp>
      <p:sp>
        <p:nvSpPr>
          <p:cNvPr id="14" name="Text 12"/>
          <p:cNvSpPr/>
          <p:nvPr/>
        </p:nvSpPr>
        <p:spPr>
          <a:xfrm>
            <a:off x="3226826" y="2326681"/>
            <a:ext cx="630092" cy="402336"/>
          </a:xfrm>
          <a:prstGeom prst="rect">
            <a:avLst/>
          </a:prstGeom>
          <a:noFill/>
        </p:spPr>
        <p:txBody>
          <a:bodyPr wrap="square" lIns="95250" tIns="95250" rIns="95250" bIns="95250" rtlCol="0" anchor="t">
            <a:spAutoFit/>
          </a:bodyPr>
          <a:lstStyle/>
          <a:p>
            <a:pPr marL="0" indent="0" algn="ctr">
              <a:lnSpc>
                <a:spcPct val="100000"/>
              </a:lnSpc>
              <a:spcBef>
                <a:spcPts val="375"/>
              </a:spcBef>
              <a:buNone/>
            </a:pPr>
            <a:r>
              <a:rPr lang="en-US" sz="144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0"/>
              </a:rPr>
              <a:t>03</a:t>
            </a:r>
            <a:endParaRPr lang="en-US" sz="1440" dirty="0"/>
          </a:p>
        </p:txBody>
      </p:sp>
      <p:sp>
        <p:nvSpPr>
          <p:cNvPr id="15" name="Text 13"/>
          <p:cNvSpPr/>
          <p:nvPr/>
        </p:nvSpPr>
        <p:spPr>
          <a:xfrm>
            <a:off x="3752502" y="2621473"/>
            <a:ext cx="2029968" cy="1280160"/>
          </a:xfrm>
          <a:prstGeom prst="rect">
            <a:avLst/>
          </a:prstGeom>
          <a:noFill/>
        </p:spPr>
        <p:txBody>
          <a:bodyPr wrap="square" lIns="95250" tIns="95250" rIns="95250" bIns="95250" rtlCol="0" anchor="t">
            <a:spAutoFit/>
          </a:bodyPr>
          <a:lstStyle/>
          <a:p>
            <a:pPr marL="0" indent="0" algn="just">
              <a:lnSpc>
                <a:spcPct val="100000"/>
              </a:lnSpc>
              <a:spcBef>
                <a:spcPts val="375"/>
              </a:spcBef>
              <a:buNone/>
            </a:pPr>
            <a:r>
              <a:rPr lang="en-US" sz="1010" dirty="0">
                <a:solidFill>
                  <a:srgbClr val="00070F"/>
                </a:solidFill>
                <a:latin typeface="微软雅黑" panose="020B0503020204020204" pitchFamily="34" charset="-122"/>
                <a:ea typeface="微软雅黑" panose="020B0503020204020204" pitchFamily="34" charset="-122"/>
                <a:cs typeface="微软雅黑" panose="020B0503020204020204" pitchFamily="34" charset="-120"/>
              </a:rPr>
              <a:t>在体育竞技领域，OpenRank可用于运动员排名、赛事成绩排名等场景。通过实时数据展示，观众和教练团队可以及时了解选手表现，做出针对性的策略调整，提升比赛成绩。</a:t>
            </a:r>
            <a:endParaRPr lang="en-US" sz="1440" dirty="0"/>
          </a:p>
        </p:txBody>
      </p:sp>
      <p:sp>
        <p:nvSpPr>
          <p:cNvPr id="16" name="Shape 14"/>
          <p:cNvSpPr/>
          <p:nvPr/>
        </p:nvSpPr>
        <p:spPr>
          <a:xfrm>
            <a:off x="6006039" y="1324813"/>
            <a:ext cx="420624" cy="420624"/>
          </a:xfrm>
          <a:custGeom>
            <a:avLst/>
            <a:gdLst/>
            <a:ahLst/>
            <a:cxnLst/>
            <a:rect l="l" t="t" r="r" b="b"/>
            <a:pathLst>
              <a:path w="420624" h="420624">
                <a:moveTo>
                  <a:pt x="52578" y="0"/>
                </a:moveTo>
                <a:moveTo>
                  <a:pt x="52578" y="0"/>
                </a:moveTo>
                <a:lnTo>
                  <a:pt x="368046" y="0"/>
                </a:lnTo>
                <a:quadBezTo>
                  <a:pt x="420624" y="0"/>
                  <a:pt x="420624" y="52578"/>
                </a:quadBezTo>
                <a:lnTo>
                  <a:pt x="420624" y="368046"/>
                </a:lnTo>
                <a:quadBezTo>
                  <a:pt x="420624" y="420624"/>
                  <a:pt x="368046" y="420624"/>
                </a:quadBezTo>
                <a:lnTo>
                  <a:pt x="52578" y="420624"/>
                </a:lnTo>
                <a:quadBezTo>
                  <a:pt x="0" y="420624"/>
                  <a:pt x="0" y="368046"/>
                </a:quadBezTo>
                <a:lnTo>
                  <a:pt x="0" y="52578"/>
                </a:lnTo>
                <a:quadBezTo>
                  <a:pt x="0" y="0"/>
                  <a:pt x="52578" y="0"/>
                </a:quadBezTo>
                <a:close/>
              </a:path>
            </a:pathLst>
          </a:custGeom>
          <a:solidFill>
            <a:srgbClr val="10CABA"/>
          </a:solidFill>
        </p:spPr>
      </p:sp>
      <p:sp>
        <p:nvSpPr>
          <p:cNvPr id="17" name="Text 15"/>
          <p:cNvSpPr/>
          <p:nvPr/>
        </p:nvSpPr>
        <p:spPr>
          <a:xfrm>
            <a:off x="5909299" y="1324813"/>
            <a:ext cx="614105" cy="402336"/>
          </a:xfrm>
          <a:prstGeom prst="rect">
            <a:avLst/>
          </a:prstGeom>
          <a:noFill/>
        </p:spPr>
        <p:txBody>
          <a:bodyPr wrap="square" lIns="95250" tIns="95250" rIns="95250" bIns="95250" rtlCol="0" anchor="t">
            <a:spAutoFit/>
          </a:bodyPr>
          <a:lstStyle/>
          <a:p>
            <a:pPr marL="0" indent="0" algn="ctr">
              <a:lnSpc>
                <a:spcPct val="100000"/>
              </a:lnSpc>
              <a:spcBef>
                <a:spcPts val="375"/>
              </a:spcBef>
              <a:buNone/>
            </a:pPr>
            <a:r>
              <a:rPr lang="en-US" sz="144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0"/>
              </a:rPr>
              <a:t>04</a:t>
            </a:r>
            <a:endParaRPr lang="en-US" sz="1440" dirty="0"/>
          </a:p>
        </p:txBody>
      </p:sp>
      <p:sp>
        <p:nvSpPr>
          <p:cNvPr id="18" name="Text 16"/>
          <p:cNvSpPr/>
          <p:nvPr/>
        </p:nvSpPr>
        <p:spPr>
          <a:xfrm>
            <a:off x="6418976" y="1352245"/>
            <a:ext cx="2029968" cy="365760"/>
          </a:xfrm>
          <a:prstGeom prst="rect">
            <a:avLst/>
          </a:prstGeom>
          <a:noFill/>
        </p:spPr>
        <p:txBody>
          <a:bodyPr wrap="square" lIns="95250" tIns="95250" rIns="95250" bIns="95250" rtlCol="0" anchor="t">
            <a:spAutoFit/>
          </a:bodyPr>
          <a:lstStyle/>
          <a:p>
            <a:pPr marL="0" indent="0">
              <a:lnSpc>
                <a:spcPct val="100000"/>
              </a:lnSpc>
              <a:spcBef>
                <a:spcPts val="375"/>
              </a:spcBef>
              <a:buNone/>
            </a:pPr>
            <a:r>
              <a:rPr lang="en-US" sz="1440" b="1" dirty="0">
                <a:solidFill>
                  <a:srgbClr val="009D8D"/>
                </a:solidFill>
                <a:latin typeface="微软雅黑" panose="020B0503020204020204" pitchFamily="34" charset="-122"/>
                <a:ea typeface="微软雅黑" panose="020B0503020204020204" pitchFamily="34" charset="-122"/>
                <a:cs typeface="微软雅黑" panose="020B0503020204020204" pitchFamily="34" charset="-120"/>
              </a:rPr>
              <a:t>社交媒体影响力分析</a:t>
            </a:r>
            <a:endParaRPr lang="en-US" sz="1440" dirty="0"/>
          </a:p>
        </p:txBody>
      </p:sp>
      <p:sp>
        <p:nvSpPr>
          <p:cNvPr id="19" name="Text 17"/>
          <p:cNvSpPr/>
          <p:nvPr/>
        </p:nvSpPr>
        <p:spPr>
          <a:xfrm>
            <a:off x="6418893" y="1601771"/>
            <a:ext cx="2029968" cy="1280160"/>
          </a:xfrm>
          <a:prstGeom prst="rect">
            <a:avLst/>
          </a:prstGeom>
          <a:noFill/>
        </p:spPr>
        <p:txBody>
          <a:bodyPr wrap="square" lIns="95250" tIns="95250" rIns="95250" bIns="95250" rtlCol="0" anchor="t">
            <a:spAutoFit/>
          </a:bodyPr>
          <a:lstStyle/>
          <a:p>
            <a:pPr marL="0" indent="0" algn="just">
              <a:lnSpc>
                <a:spcPct val="100000"/>
              </a:lnSpc>
              <a:spcBef>
                <a:spcPts val="375"/>
              </a:spcBef>
              <a:buNone/>
            </a:pPr>
            <a:r>
              <a:rPr lang="en-US" sz="1010" dirty="0">
                <a:solidFill>
                  <a:srgbClr val="00070F"/>
                </a:solidFill>
                <a:latin typeface="微软雅黑" panose="020B0503020204020204" pitchFamily="34" charset="-122"/>
                <a:ea typeface="微软雅黑" panose="020B0503020204020204" pitchFamily="34" charset="-122"/>
                <a:cs typeface="微软雅黑" panose="020B0503020204020204" pitchFamily="34" charset="-120"/>
              </a:rPr>
              <a:t>OpenRank可应用于社交媒体平台上的用户影响力排名，如点赞数、评论数、分享次数等。通过数据可视化大屏，品牌和平台可以监测用户互动情况，制定相应的内容策略，增强用户黏性。</a:t>
            </a:r>
            <a:endParaRPr lang="en-US" sz="1440" dirty="0"/>
          </a:p>
        </p:txBody>
      </p:sp>
      <p:sp>
        <p:nvSpPr>
          <p:cNvPr id="20" name="Shape 18"/>
          <p:cNvSpPr/>
          <p:nvPr/>
        </p:nvSpPr>
        <p:spPr>
          <a:xfrm>
            <a:off x="6011609" y="3062525"/>
            <a:ext cx="420624" cy="420624"/>
          </a:xfrm>
          <a:custGeom>
            <a:avLst/>
            <a:gdLst/>
            <a:ahLst/>
            <a:cxnLst/>
            <a:rect l="l" t="t" r="r" b="b"/>
            <a:pathLst>
              <a:path w="420624" h="420624">
                <a:moveTo>
                  <a:pt x="52578" y="0"/>
                </a:moveTo>
                <a:moveTo>
                  <a:pt x="52578" y="0"/>
                </a:moveTo>
                <a:lnTo>
                  <a:pt x="368046" y="0"/>
                </a:lnTo>
                <a:quadBezTo>
                  <a:pt x="420624" y="0"/>
                  <a:pt x="420624" y="52578"/>
                </a:quadBezTo>
                <a:lnTo>
                  <a:pt x="420624" y="368046"/>
                </a:lnTo>
                <a:quadBezTo>
                  <a:pt x="420624" y="420624"/>
                  <a:pt x="368046" y="420624"/>
                </a:quadBezTo>
                <a:lnTo>
                  <a:pt x="52578" y="420624"/>
                </a:lnTo>
                <a:quadBezTo>
                  <a:pt x="0" y="420624"/>
                  <a:pt x="0" y="368046"/>
                </a:quadBezTo>
                <a:lnTo>
                  <a:pt x="0" y="52578"/>
                </a:lnTo>
                <a:quadBezTo>
                  <a:pt x="0" y="0"/>
                  <a:pt x="52578" y="0"/>
                </a:quadBezTo>
                <a:close/>
              </a:path>
            </a:pathLst>
          </a:custGeom>
          <a:solidFill>
            <a:srgbClr val="10CABA"/>
          </a:solidFill>
        </p:spPr>
      </p:sp>
      <p:sp>
        <p:nvSpPr>
          <p:cNvPr id="21" name="Text 19"/>
          <p:cNvSpPr/>
          <p:nvPr/>
        </p:nvSpPr>
        <p:spPr>
          <a:xfrm>
            <a:off x="5963239" y="3071669"/>
            <a:ext cx="517364" cy="402336"/>
          </a:xfrm>
          <a:prstGeom prst="rect">
            <a:avLst/>
          </a:prstGeom>
          <a:noFill/>
        </p:spPr>
        <p:txBody>
          <a:bodyPr wrap="square" lIns="95250" tIns="95250" rIns="95250" bIns="95250" rtlCol="0" anchor="t">
            <a:spAutoFit/>
          </a:bodyPr>
          <a:lstStyle/>
          <a:p>
            <a:pPr marL="0" indent="0" algn="ctr">
              <a:lnSpc>
                <a:spcPct val="100000"/>
              </a:lnSpc>
              <a:spcBef>
                <a:spcPts val="375"/>
              </a:spcBef>
              <a:buNone/>
            </a:pPr>
            <a:r>
              <a:rPr lang="en-US" sz="144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0"/>
              </a:rPr>
              <a:t>05</a:t>
            </a:r>
            <a:endParaRPr lang="en-US" sz="1440" dirty="0"/>
          </a:p>
        </p:txBody>
      </p:sp>
      <p:sp>
        <p:nvSpPr>
          <p:cNvPr id="22" name="Text 20"/>
          <p:cNvSpPr/>
          <p:nvPr/>
        </p:nvSpPr>
        <p:spPr>
          <a:xfrm>
            <a:off x="6418976" y="3089957"/>
            <a:ext cx="2029968" cy="365760"/>
          </a:xfrm>
          <a:prstGeom prst="rect">
            <a:avLst/>
          </a:prstGeom>
          <a:noFill/>
        </p:spPr>
        <p:txBody>
          <a:bodyPr wrap="square" lIns="95250" tIns="95250" rIns="95250" bIns="95250" rtlCol="0" anchor="t">
            <a:spAutoFit/>
          </a:bodyPr>
          <a:lstStyle/>
          <a:p>
            <a:pPr marL="0" indent="0">
              <a:lnSpc>
                <a:spcPct val="100000"/>
              </a:lnSpc>
              <a:spcBef>
                <a:spcPts val="375"/>
              </a:spcBef>
              <a:buNone/>
            </a:pPr>
            <a:r>
              <a:rPr lang="en-US" sz="1440" b="1" dirty="0">
                <a:solidFill>
                  <a:srgbClr val="009D8D"/>
                </a:solidFill>
                <a:latin typeface="微软雅黑" panose="020B0503020204020204" pitchFamily="34" charset="-122"/>
                <a:ea typeface="微软雅黑" panose="020B0503020204020204" pitchFamily="34" charset="-122"/>
                <a:cs typeface="微软雅黑" panose="020B0503020204020204" pitchFamily="34" charset="-120"/>
              </a:rPr>
              <a:t>金融投资分析</a:t>
            </a:r>
            <a:endParaRPr lang="en-US" sz="1440" dirty="0"/>
          </a:p>
        </p:txBody>
      </p:sp>
      <p:sp>
        <p:nvSpPr>
          <p:cNvPr id="23" name="Text 21"/>
          <p:cNvSpPr/>
          <p:nvPr/>
        </p:nvSpPr>
        <p:spPr>
          <a:xfrm>
            <a:off x="6417414" y="3356534"/>
            <a:ext cx="2029968" cy="1280160"/>
          </a:xfrm>
          <a:prstGeom prst="rect">
            <a:avLst/>
          </a:prstGeom>
          <a:noFill/>
        </p:spPr>
        <p:txBody>
          <a:bodyPr wrap="square" lIns="95250" tIns="95250" rIns="95250" bIns="95250" rtlCol="0" anchor="t">
            <a:spAutoFit/>
          </a:bodyPr>
          <a:lstStyle/>
          <a:p>
            <a:pPr marL="0" indent="0" algn="just">
              <a:lnSpc>
                <a:spcPct val="100000"/>
              </a:lnSpc>
              <a:spcBef>
                <a:spcPts val="375"/>
              </a:spcBef>
              <a:buNone/>
            </a:pPr>
            <a:r>
              <a:rPr lang="en-US" sz="1010" dirty="0">
                <a:solidFill>
                  <a:srgbClr val="00070F"/>
                </a:solidFill>
                <a:latin typeface="微软雅黑" panose="020B0503020204020204" pitchFamily="34" charset="-122"/>
                <a:ea typeface="微软雅黑" panose="020B0503020204020204" pitchFamily="34" charset="-122"/>
                <a:cs typeface="微软雅黑" panose="020B0503020204020204" pitchFamily="34" charset="-120"/>
              </a:rPr>
              <a:t>OpenRank在金融投资领域有广泛应用，如股票排行榜、基金绩效评估等。投资者可以通过实时数据的可视化分析，快速掌握市场动态，做出更为精准的投资决策，实现财富增长。</a:t>
            </a:r>
            <a:endParaRPr lang="en-US" sz="144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ext 0"/>
          <p:cNvSpPr/>
          <p:nvPr/>
        </p:nvSpPr>
        <p:spPr>
          <a:xfrm>
            <a:off x="138248" y="1033772"/>
            <a:ext cx="3275384" cy="3300984"/>
          </a:xfrm>
          <a:prstGeom prst="rect">
            <a:avLst/>
          </a:prstGeom>
          <a:noFill/>
        </p:spPr>
        <p:txBody>
          <a:bodyPr wrap="square" lIns="95250" tIns="95250" rIns="95250" bIns="95250" rtlCol="0" anchor="t">
            <a:spAutoFit/>
          </a:bodyPr>
          <a:lstStyle/>
          <a:p>
            <a:pPr marL="0" indent="0" algn="ctr">
              <a:lnSpc>
                <a:spcPct val="113000"/>
              </a:lnSpc>
              <a:spcBef>
                <a:spcPts val="375"/>
              </a:spcBef>
              <a:buNone/>
            </a:pPr>
            <a:r>
              <a:rPr lang="en-US" sz="15840" b="1" dirty="0">
                <a:solidFill>
                  <a:srgbClr val="2EB0EA"/>
                </a:solidFill>
                <a:latin typeface="Arial" panose="020B0604020202020204" pitchFamily="34" charset="0"/>
                <a:ea typeface="Arial" panose="020B0604020202020204" pitchFamily="34" charset="-122"/>
                <a:cs typeface="Arial" panose="020B0604020202020204" pitchFamily="34" charset="-120"/>
              </a:rPr>
              <a:t>02</a:t>
            </a:r>
            <a:endParaRPr lang="en-US" sz="1440" dirty="0"/>
          </a:p>
        </p:txBody>
      </p:sp>
      <p:sp>
        <p:nvSpPr>
          <p:cNvPr id="3" name="Text 1"/>
          <p:cNvSpPr/>
          <p:nvPr/>
        </p:nvSpPr>
        <p:spPr>
          <a:xfrm>
            <a:off x="3666849" y="2068830"/>
            <a:ext cx="5429676" cy="941070"/>
          </a:xfrm>
          <a:prstGeom prst="rect">
            <a:avLst/>
          </a:prstGeom>
          <a:noFill/>
        </p:spPr>
        <p:txBody>
          <a:bodyPr wrap="square" lIns="95250" tIns="95250" rIns="95250" bIns="95250" rtlCol="0" anchor="t">
            <a:spAutoFit/>
          </a:bodyPr>
          <a:lstStyle/>
          <a:p>
            <a:pPr marL="0" indent="0">
              <a:lnSpc>
                <a:spcPct val="113000"/>
              </a:lnSpc>
              <a:spcBef>
                <a:spcPts val="375"/>
              </a:spcBef>
              <a:buNone/>
            </a:pPr>
            <a:r>
              <a:rPr lang="en-US" sz="432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0"/>
              </a:rPr>
              <a:t>数据分析</a:t>
            </a:r>
            <a:r>
              <a:rPr lang="zh-CN" altLang="en-US" sz="432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0"/>
              </a:rPr>
              <a:t>步骤及作用</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554859" y="72436"/>
            <a:ext cx="8589141" cy="591820"/>
          </a:xfrm>
          <a:prstGeom prst="rect">
            <a:avLst/>
          </a:prstGeom>
          <a:noFill/>
        </p:spPr>
        <p:txBody>
          <a:bodyPr wrap="square" lIns="95250" tIns="95250" rIns="95250" bIns="95250" rtlCol="0" anchor="t">
            <a:spAutoFit/>
          </a:bodyPr>
          <a:lstStyle/>
          <a:p>
            <a:pPr marL="0" indent="0">
              <a:lnSpc>
                <a:spcPct val="113000"/>
              </a:lnSpc>
              <a:spcBef>
                <a:spcPts val="375"/>
              </a:spcBef>
              <a:buNone/>
            </a:pPr>
            <a:r>
              <a:rPr lang="en-US" sz="2305" b="1" dirty="0">
                <a:solidFill>
                  <a:srgbClr val="065476"/>
                </a:solidFill>
                <a:latin typeface="微软雅黑" panose="020B0503020204020204" pitchFamily="34" charset="-122"/>
                <a:ea typeface="微软雅黑" panose="020B0503020204020204" pitchFamily="34" charset="-122"/>
                <a:cs typeface="微软雅黑" panose="020B0503020204020204" pitchFamily="34" charset="-120"/>
              </a:rPr>
              <a:t>构建</a:t>
            </a:r>
            <a:r>
              <a:rPr lang="zh-CN" altLang="en-US" sz="2305" b="1" dirty="0">
                <a:solidFill>
                  <a:srgbClr val="065476"/>
                </a:solidFill>
                <a:latin typeface="微软雅黑" panose="020B0503020204020204" pitchFamily="34" charset="-122"/>
                <a:ea typeface="微软雅黑" panose="020B0503020204020204" pitchFamily="34" charset="-122"/>
                <a:cs typeface="微软雅黑" panose="020B0503020204020204" pitchFamily="34" charset="-120"/>
              </a:rPr>
              <a:t>数据分析流程</a:t>
            </a:r>
          </a:p>
        </p:txBody>
      </p:sp>
      <p:sp>
        <p:nvSpPr>
          <p:cNvPr id="3" name="Shape 1"/>
          <p:cNvSpPr/>
          <p:nvPr/>
        </p:nvSpPr>
        <p:spPr>
          <a:xfrm>
            <a:off x="259876" y="279031"/>
            <a:ext cx="224747" cy="224747"/>
          </a:xfrm>
          <a:custGeom>
            <a:avLst/>
            <a:gdLst/>
            <a:ahLst/>
            <a:cxnLst/>
            <a:rect l="l" t="t" r="r" b="b"/>
            <a:pathLst>
              <a:path w="224747" h="224747">
                <a:moveTo>
                  <a:pt x="112374" y="0"/>
                </a:moveTo>
                <a:moveTo>
                  <a:pt x="112374" y="0"/>
                </a:moveTo>
                <a:cubicBezTo>
                  <a:pt x="174394" y="0"/>
                  <a:pt x="224747" y="50353"/>
                  <a:pt x="224747" y="112374"/>
                </a:cubicBezTo>
                <a:cubicBezTo>
                  <a:pt x="224747" y="174394"/>
                  <a:pt x="174394" y="224747"/>
                  <a:pt x="112374" y="224747"/>
                </a:cubicBezTo>
                <a:cubicBezTo>
                  <a:pt x="50353" y="224747"/>
                  <a:pt x="0" y="174394"/>
                  <a:pt x="0" y="112374"/>
                </a:cubicBezTo>
                <a:cubicBezTo>
                  <a:pt x="0" y="50353"/>
                  <a:pt x="50353" y="0"/>
                  <a:pt x="112374" y="0"/>
                </a:cubicBezTo>
                <a:close/>
              </a:path>
            </a:pathLst>
          </a:custGeom>
          <a:solidFill>
            <a:srgbClr val="000000">
              <a:alpha val="0"/>
            </a:srgbClr>
          </a:solidFill>
          <a:ln w="38100">
            <a:solidFill>
              <a:srgbClr val="065476"/>
            </a:solidFill>
            <a:prstDash val="solid"/>
          </a:ln>
        </p:spPr>
      </p:sp>
      <p:sp>
        <p:nvSpPr>
          <p:cNvPr id="4" name="Shape 2"/>
          <p:cNvSpPr/>
          <p:nvPr>
            <p:custDataLst>
              <p:tags r:id="rId1"/>
            </p:custDataLst>
          </p:nvPr>
        </p:nvSpPr>
        <p:spPr>
          <a:xfrm>
            <a:off x="603446" y="922843"/>
            <a:ext cx="2560320" cy="1737360"/>
          </a:xfrm>
          <a:custGeom>
            <a:avLst/>
            <a:gdLst/>
            <a:ahLst/>
            <a:cxnLst/>
            <a:rect l="l" t="t" r="r" b="b"/>
            <a:pathLst>
              <a:path w="2560320" h="1737360">
                <a:moveTo>
                  <a:pt x="96104" y="0"/>
                </a:moveTo>
                <a:moveTo>
                  <a:pt x="96104" y="0"/>
                </a:moveTo>
                <a:lnTo>
                  <a:pt x="2464216" y="0"/>
                </a:lnTo>
                <a:quadBezTo>
                  <a:pt x="2560320" y="0"/>
                  <a:pt x="2560320" y="96104"/>
                </a:quadBezTo>
                <a:lnTo>
                  <a:pt x="2560320" y="1641256"/>
                </a:lnTo>
                <a:quadBezTo>
                  <a:pt x="2560320" y="1737360"/>
                  <a:pt x="2464216" y="1737360"/>
                </a:quadBezTo>
                <a:lnTo>
                  <a:pt x="96104" y="1737360"/>
                </a:lnTo>
                <a:quadBezTo>
                  <a:pt x="0" y="1737360"/>
                  <a:pt x="0" y="1641256"/>
                </a:quadBezTo>
                <a:lnTo>
                  <a:pt x="0" y="96104"/>
                </a:lnTo>
                <a:quadBezTo>
                  <a:pt x="0" y="0"/>
                  <a:pt x="96104" y="0"/>
                </a:quadBezTo>
                <a:close/>
              </a:path>
            </a:pathLst>
          </a:custGeom>
          <a:solidFill>
            <a:srgbClr val="0084FF">
              <a:alpha val="10000"/>
            </a:srgbClr>
          </a:solidFill>
        </p:spPr>
      </p:sp>
      <p:sp>
        <p:nvSpPr>
          <p:cNvPr id="5" name="Shape 3"/>
          <p:cNvSpPr/>
          <p:nvPr>
            <p:custDataLst>
              <p:tags r:id="rId2"/>
            </p:custDataLst>
          </p:nvPr>
        </p:nvSpPr>
        <p:spPr>
          <a:xfrm>
            <a:off x="603533" y="2775905"/>
            <a:ext cx="2560320" cy="1737360"/>
          </a:xfrm>
          <a:custGeom>
            <a:avLst/>
            <a:gdLst/>
            <a:ahLst/>
            <a:cxnLst/>
            <a:rect l="l" t="t" r="r" b="b"/>
            <a:pathLst>
              <a:path w="2560320" h="1737360">
                <a:moveTo>
                  <a:pt x="96104" y="0"/>
                </a:moveTo>
                <a:moveTo>
                  <a:pt x="96104" y="0"/>
                </a:moveTo>
                <a:lnTo>
                  <a:pt x="2464216" y="0"/>
                </a:lnTo>
                <a:quadBezTo>
                  <a:pt x="2560320" y="0"/>
                  <a:pt x="2560320" y="96104"/>
                </a:quadBezTo>
                <a:lnTo>
                  <a:pt x="2560320" y="1641256"/>
                </a:lnTo>
                <a:quadBezTo>
                  <a:pt x="2560320" y="1737360"/>
                  <a:pt x="2464216" y="1737360"/>
                </a:quadBezTo>
                <a:lnTo>
                  <a:pt x="96104" y="1737360"/>
                </a:lnTo>
                <a:quadBezTo>
                  <a:pt x="0" y="1737360"/>
                  <a:pt x="0" y="1641256"/>
                </a:quadBezTo>
                <a:lnTo>
                  <a:pt x="0" y="96104"/>
                </a:lnTo>
                <a:quadBezTo>
                  <a:pt x="0" y="0"/>
                  <a:pt x="96104" y="0"/>
                </a:quadBezTo>
                <a:close/>
              </a:path>
            </a:pathLst>
          </a:custGeom>
          <a:solidFill>
            <a:srgbClr val="0084FF">
              <a:alpha val="10000"/>
            </a:srgbClr>
          </a:solidFill>
        </p:spPr>
      </p:sp>
      <p:sp>
        <p:nvSpPr>
          <p:cNvPr id="6" name="Shape 4"/>
          <p:cNvSpPr/>
          <p:nvPr>
            <p:custDataLst>
              <p:tags r:id="rId3"/>
            </p:custDataLst>
          </p:nvPr>
        </p:nvSpPr>
        <p:spPr>
          <a:xfrm>
            <a:off x="3301743" y="922843"/>
            <a:ext cx="2560320" cy="1737360"/>
          </a:xfrm>
          <a:custGeom>
            <a:avLst/>
            <a:gdLst/>
            <a:ahLst/>
            <a:cxnLst/>
            <a:rect l="l" t="t" r="r" b="b"/>
            <a:pathLst>
              <a:path w="2560320" h="1737360">
                <a:moveTo>
                  <a:pt x="96104" y="0"/>
                </a:moveTo>
                <a:moveTo>
                  <a:pt x="96104" y="0"/>
                </a:moveTo>
                <a:lnTo>
                  <a:pt x="2464216" y="0"/>
                </a:lnTo>
                <a:quadBezTo>
                  <a:pt x="2560320" y="0"/>
                  <a:pt x="2560320" y="96104"/>
                </a:quadBezTo>
                <a:lnTo>
                  <a:pt x="2560320" y="1641256"/>
                </a:lnTo>
                <a:quadBezTo>
                  <a:pt x="2560320" y="1737360"/>
                  <a:pt x="2464216" y="1737360"/>
                </a:quadBezTo>
                <a:lnTo>
                  <a:pt x="96104" y="1737360"/>
                </a:lnTo>
                <a:quadBezTo>
                  <a:pt x="0" y="1737360"/>
                  <a:pt x="0" y="1641256"/>
                </a:quadBezTo>
                <a:lnTo>
                  <a:pt x="0" y="96104"/>
                </a:lnTo>
                <a:quadBezTo>
                  <a:pt x="0" y="0"/>
                  <a:pt x="96104" y="0"/>
                </a:quadBezTo>
                <a:close/>
              </a:path>
            </a:pathLst>
          </a:custGeom>
          <a:solidFill>
            <a:srgbClr val="0084FF">
              <a:alpha val="10000"/>
            </a:srgbClr>
          </a:solidFill>
        </p:spPr>
      </p:sp>
      <p:sp>
        <p:nvSpPr>
          <p:cNvPr id="7" name="Shape 5"/>
          <p:cNvSpPr/>
          <p:nvPr>
            <p:custDataLst>
              <p:tags r:id="rId4"/>
            </p:custDataLst>
          </p:nvPr>
        </p:nvSpPr>
        <p:spPr>
          <a:xfrm>
            <a:off x="5980234" y="922843"/>
            <a:ext cx="2560320" cy="3590422"/>
          </a:xfrm>
          <a:custGeom>
            <a:avLst/>
            <a:gdLst/>
            <a:ahLst/>
            <a:cxnLst/>
            <a:rect l="l" t="t" r="r" b="b"/>
            <a:pathLst>
              <a:path w="2560320" h="3590422">
                <a:moveTo>
                  <a:pt x="118263" y="0"/>
                </a:moveTo>
                <a:moveTo>
                  <a:pt x="118263" y="0"/>
                </a:moveTo>
                <a:lnTo>
                  <a:pt x="2442057" y="0"/>
                </a:lnTo>
                <a:quadBezTo>
                  <a:pt x="2560320" y="0"/>
                  <a:pt x="2560320" y="118263"/>
                </a:quadBezTo>
                <a:lnTo>
                  <a:pt x="2560320" y="3472159"/>
                </a:lnTo>
                <a:quadBezTo>
                  <a:pt x="2560320" y="3590422"/>
                  <a:pt x="2442057" y="3590422"/>
                </a:quadBezTo>
                <a:lnTo>
                  <a:pt x="118263" y="3590422"/>
                </a:lnTo>
                <a:quadBezTo>
                  <a:pt x="0" y="3590422"/>
                  <a:pt x="0" y="3472159"/>
                </a:quadBezTo>
                <a:lnTo>
                  <a:pt x="0" y="118263"/>
                </a:lnTo>
                <a:quadBezTo>
                  <a:pt x="0" y="0"/>
                  <a:pt x="118263" y="0"/>
                </a:quadBezTo>
                <a:close/>
              </a:path>
            </a:pathLst>
          </a:custGeom>
          <a:solidFill>
            <a:srgbClr val="5196FF">
              <a:alpha val="10000"/>
            </a:srgbClr>
          </a:solidFill>
        </p:spPr>
      </p:sp>
      <p:sp>
        <p:nvSpPr>
          <p:cNvPr id="8" name="Shape 6"/>
          <p:cNvSpPr/>
          <p:nvPr>
            <p:custDataLst>
              <p:tags r:id="rId5"/>
            </p:custDataLst>
          </p:nvPr>
        </p:nvSpPr>
        <p:spPr>
          <a:xfrm>
            <a:off x="5980234" y="1900856"/>
            <a:ext cx="0" cy="1634395"/>
          </a:xfrm>
          <a:custGeom>
            <a:avLst/>
            <a:gdLst/>
            <a:ahLst/>
            <a:cxnLst/>
            <a:rect l="l" t="t" r="r" b="b"/>
            <a:pathLst>
              <a:path h="1634395">
                <a:moveTo>
                  <a:pt x="0" y="0"/>
                </a:moveTo>
                <a:moveTo>
                  <a:pt x="0" y="0"/>
                </a:moveTo>
                <a:lnTo>
                  <a:pt x="0" y="1634395"/>
                </a:lnTo>
              </a:path>
            </a:pathLst>
          </a:custGeom>
          <a:noFill/>
          <a:ln w="19050">
            <a:solidFill>
              <a:srgbClr val="2EB0EA"/>
            </a:solidFill>
            <a:prstDash val="solid"/>
            <a:headEnd type="none"/>
            <a:tailEnd type="none"/>
          </a:ln>
        </p:spPr>
      </p:sp>
      <p:sp>
        <p:nvSpPr>
          <p:cNvPr id="9" name="Shape 7"/>
          <p:cNvSpPr/>
          <p:nvPr>
            <p:custDataLst>
              <p:tags r:id="rId6"/>
            </p:custDataLst>
          </p:nvPr>
        </p:nvSpPr>
        <p:spPr>
          <a:xfrm>
            <a:off x="3302325" y="2775905"/>
            <a:ext cx="2560320" cy="1737360"/>
          </a:xfrm>
          <a:custGeom>
            <a:avLst/>
            <a:gdLst/>
            <a:ahLst/>
            <a:cxnLst/>
            <a:rect l="l" t="t" r="r" b="b"/>
            <a:pathLst>
              <a:path w="2560320" h="1737360">
                <a:moveTo>
                  <a:pt x="96104" y="0"/>
                </a:moveTo>
                <a:moveTo>
                  <a:pt x="96104" y="0"/>
                </a:moveTo>
                <a:lnTo>
                  <a:pt x="2464216" y="0"/>
                </a:lnTo>
                <a:quadBezTo>
                  <a:pt x="2560320" y="0"/>
                  <a:pt x="2560320" y="96104"/>
                </a:quadBezTo>
                <a:lnTo>
                  <a:pt x="2560320" y="1641256"/>
                </a:lnTo>
                <a:quadBezTo>
                  <a:pt x="2560320" y="1737360"/>
                  <a:pt x="2464216" y="1737360"/>
                </a:quadBezTo>
                <a:lnTo>
                  <a:pt x="96104" y="1737360"/>
                </a:lnTo>
                <a:quadBezTo>
                  <a:pt x="0" y="1737360"/>
                  <a:pt x="0" y="1641256"/>
                </a:quadBezTo>
                <a:lnTo>
                  <a:pt x="0" y="96104"/>
                </a:lnTo>
                <a:quadBezTo>
                  <a:pt x="0" y="0"/>
                  <a:pt x="96104" y="0"/>
                </a:quadBezTo>
                <a:close/>
              </a:path>
            </a:pathLst>
          </a:custGeom>
          <a:solidFill>
            <a:srgbClr val="0084FF">
              <a:alpha val="10000"/>
            </a:srgbClr>
          </a:solidFill>
        </p:spPr>
      </p:sp>
      <p:sp>
        <p:nvSpPr>
          <p:cNvPr id="10" name="Shape 8"/>
          <p:cNvSpPr/>
          <p:nvPr>
            <p:custDataLst>
              <p:tags r:id="rId7"/>
            </p:custDataLst>
          </p:nvPr>
        </p:nvSpPr>
        <p:spPr>
          <a:xfrm>
            <a:off x="3302325" y="3241031"/>
            <a:ext cx="0" cy="807109"/>
          </a:xfrm>
          <a:custGeom>
            <a:avLst/>
            <a:gdLst/>
            <a:ahLst/>
            <a:cxnLst/>
            <a:rect l="l" t="t" r="r" b="b"/>
            <a:pathLst>
              <a:path h="807109">
                <a:moveTo>
                  <a:pt x="0" y="0"/>
                </a:moveTo>
                <a:moveTo>
                  <a:pt x="0" y="0"/>
                </a:moveTo>
                <a:lnTo>
                  <a:pt x="0" y="807109"/>
                </a:lnTo>
              </a:path>
            </a:pathLst>
          </a:custGeom>
          <a:noFill/>
          <a:ln w="19050">
            <a:solidFill>
              <a:srgbClr val="10CABA"/>
            </a:solidFill>
            <a:prstDash val="solid"/>
            <a:headEnd type="none"/>
            <a:tailEnd type="none"/>
          </a:ln>
        </p:spPr>
      </p:sp>
      <p:sp>
        <p:nvSpPr>
          <p:cNvPr id="11" name="Text 9"/>
          <p:cNvSpPr/>
          <p:nvPr>
            <p:custDataLst>
              <p:tags r:id="rId8"/>
            </p:custDataLst>
          </p:nvPr>
        </p:nvSpPr>
        <p:spPr>
          <a:xfrm>
            <a:off x="3314212" y="2890592"/>
            <a:ext cx="2536546" cy="512064"/>
          </a:xfrm>
          <a:prstGeom prst="rect">
            <a:avLst/>
          </a:prstGeom>
          <a:noFill/>
        </p:spPr>
        <p:txBody>
          <a:bodyPr wrap="square" lIns="95250" tIns="95250" rIns="95250" bIns="95250" rtlCol="0" anchor="ctr">
            <a:spAutoFit/>
          </a:bodyPr>
          <a:lstStyle/>
          <a:p>
            <a:pPr marL="0" indent="0" algn="ctr">
              <a:lnSpc>
                <a:spcPct val="113000"/>
              </a:lnSpc>
              <a:spcBef>
                <a:spcPts val="375"/>
              </a:spcBef>
              <a:buNone/>
            </a:pPr>
            <a:r>
              <a:rPr lang="en-US" sz="1730" b="1" dirty="0">
                <a:solidFill>
                  <a:srgbClr val="10CABA"/>
                </a:solidFill>
                <a:latin typeface="微软雅黑" panose="020B0503020204020204" pitchFamily="34" charset="-122"/>
                <a:ea typeface="微软雅黑" panose="020B0503020204020204" pitchFamily="34" charset="-122"/>
                <a:cs typeface="微软雅黑" panose="020B0503020204020204" pitchFamily="34" charset="-120"/>
              </a:rPr>
              <a:t>建立分析模型</a:t>
            </a:r>
            <a:endParaRPr lang="en-US" sz="1440" dirty="0"/>
          </a:p>
        </p:txBody>
      </p:sp>
      <p:sp>
        <p:nvSpPr>
          <p:cNvPr id="12" name="Text 10"/>
          <p:cNvSpPr/>
          <p:nvPr>
            <p:custDataLst>
              <p:tags r:id="rId9"/>
            </p:custDataLst>
          </p:nvPr>
        </p:nvSpPr>
        <p:spPr>
          <a:xfrm>
            <a:off x="3314212" y="3341045"/>
            <a:ext cx="2536546" cy="1060704"/>
          </a:xfrm>
          <a:prstGeom prst="rect">
            <a:avLst/>
          </a:prstGeom>
          <a:noFill/>
        </p:spPr>
        <p:txBody>
          <a:bodyPr wrap="square" lIns="95250" tIns="95250" rIns="95250" bIns="95250" rtlCol="0" anchor="t">
            <a:spAutoFit/>
          </a:bodyPr>
          <a:lstStyle/>
          <a:p>
            <a:pPr marL="0" indent="0" algn="just">
              <a:lnSpc>
                <a:spcPct val="100000"/>
              </a:lnSpc>
              <a:buNone/>
            </a:pPr>
            <a:r>
              <a:rPr lang="en-US" sz="1010" dirty="0">
                <a:solidFill>
                  <a:srgbClr val="00070F"/>
                </a:solidFill>
                <a:latin typeface="微软雅黑" panose="020B0503020204020204" pitchFamily="34" charset="-122"/>
                <a:ea typeface="微软雅黑" panose="020B0503020204020204" pitchFamily="34" charset="-122"/>
                <a:cs typeface="微软雅黑" panose="020B0503020204020204" pitchFamily="34" charset="-120"/>
              </a:rPr>
              <a:t>在了解数据基本特征后，建立分析模型以提取更深层次的信息。机器学习算法如SVM、决策树等在处理大规模数据时表现出色，有助于发现数据中的潜在模式和预测未来趋势。</a:t>
            </a:r>
            <a:endParaRPr lang="en-US" sz="1440" dirty="0"/>
          </a:p>
        </p:txBody>
      </p:sp>
      <p:sp>
        <p:nvSpPr>
          <p:cNvPr id="13" name="Text 11"/>
          <p:cNvSpPr/>
          <p:nvPr>
            <p:custDataLst>
              <p:tags r:id="rId10"/>
            </p:custDataLst>
          </p:nvPr>
        </p:nvSpPr>
        <p:spPr>
          <a:xfrm>
            <a:off x="5980234" y="1681187"/>
            <a:ext cx="2536546" cy="512064"/>
          </a:xfrm>
          <a:prstGeom prst="rect">
            <a:avLst/>
          </a:prstGeom>
          <a:noFill/>
        </p:spPr>
        <p:txBody>
          <a:bodyPr wrap="square" lIns="95250" tIns="95250" rIns="95250" bIns="95250" rtlCol="0" anchor="ctr">
            <a:spAutoFit/>
          </a:bodyPr>
          <a:lstStyle/>
          <a:p>
            <a:pPr marL="0" indent="0" algn="ctr">
              <a:lnSpc>
                <a:spcPct val="113000"/>
              </a:lnSpc>
              <a:spcBef>
                <a:spcPts val="375"/>
              </a:spcBef>
              <a:buNone/>
            </a:pPr>
            <a:r>
              <a:rPr lang="en-US" sz="1730" b="1" dirty="0">
                <a:solidFill>
                  <a:srgbClr val="2EB0EA"/>
                </a:solidFill>
                <a:latin typeface="微软雅黑" panose="020B0503020204020204" pitchFamily="34" charset="-122"/>
                <a:ea typeface="微软雅黑" panose="020B0503020204020204" pitchFamily="34" charset="-122"/>
                <a:cs typeface="微软雅黑" panose="020B0503020204020204" pitchFamily="34" charset="-120"/>
              </a:rPr>
              <a:t>结果解读与反馈</a:t>
            </a:r>
            <a:endParaRPr lang="en-US" sz="1440" dirty="0"/>
          </a:p>
        </p:txBody>
      </p:sp>
      <p:sp>
        <p:nvSpPr>
          <p:cNvPr id="14" name="Text 12"/>
          <p:cNvSpPr/>
          <p:nvPr>
            <p:custDataLst>
              <p:tags r:id="rId11"/>
            </p:custDataLst>
          </p:nvPr>
        </p:nvSpPr>
        <p:spPr>
          <a:xfrm>
            <a:off x="5980234" y="2131640"/>
            <a:ext cx="2536546" cy="1060704"/>
          </a:xfrm>
          <a:prstGeom prst="rect">
            <a:avLst/>
          </a:prstGeom>
          <a:noFill/>
        </p:spPr>
        <p:txBody>
          <a:bodyPr wrap="square" lIns="95250" tIns="95250" rIns="95250" bIns="95250" rtlCol="0" anchor="t">
            <a:spAutoFit/>
          </a:bodyPr>
          <a:lstStyle/>
          <a:p>
            <a:pPr marL="0" indent="0" algn="just">
              <a:lnSpc>
                <a:spcPct val="100000"/>
              </a:lnSpc>
              <a:buNone/>
            </a:pPr>
            <a:r>
              <a:rPr lang="en-US" sz="1010" dirty="0">
                <a:solidFill>
                  <a:srgbClr val="00070F"/>
                </a:solidFill>
                <a:latin typeface="微软雅黑" panose="020B0503020204020204" pitchFamily="34" charset="-122"/>
                <a:ea typeface="微软雅黑" panose="020B0503020204020204" pitchFamily="34" charset="-122"/>
                <a:cs typeface="微软雅黑" panose="020B0503020204020204" pitchFamily="34" charset="-120"/>
              </a:rPr>
              <a:t>分析结果的解读涉及将复杂的数据转换为易于理解的业务洞察。通过撰写报告、演示文稿等形式，将分析结果以可视化大屏的形式展示，提升数据透明度和决策效率。</a:t>
            </a:r>
            <a:endParaRPr lang="en-US" sz="1440" dirty="0"/>
          </a:p>
        </p:txBody>
      </p:sp>
      <p:sp>
        <p:nvSpPr>
          <p:cNvPr id="15" name="Text 13"/>
          <p:cNvSpPr/>
          <p:nvPr>
            <p:custDataLst>
              <p:tags r:id="rId12"/>
            </p:custDataLst>
          </p:nvPr>
        </p:nvSpPr>
        <p:spPr>
          <a:xfrm>
            <a:off x="615183" y="1037530"/>
            <a:ext cx="2536846" cy="512064"/>
          </a:xfrm>
          <a:prstGeom prst="rect">
            <a:avLst/>
          </a:prstGeom>
          <a:noFill/>
        </p:spPr>
        <p:txBody>
          <a:bodyPr wrap="square" lIns="95250" tIns="95250" rIns="95250" bIns="95250" rtlCol="0" anchor="ctr">
            <a:spAutoFit/>
          </a:bodyPr>
          <a:lstStyle/>
          <a:p>
            <a:pPr marL="0" indent="0" algn="ctr">
              <a:lnSpc>
                <a:spcPct val="113000"/>
              </a:lnSpc>
              <a:spcBef>
                <a:spcPts val="375"/>
              </a:spcBef>
              <a:buNone/>
            </a:pPr>
            <a:r>
              <a:rPr lang="en-US" sz="1730" b="1" dirty="0">
                <a:solidFill>
                  <a:srgbClr val="10CABA"/>
                </a:solidFill>
                <a:latin typeface="微软雅黑" panose="020B0503020204020204" pitchFamily="34" charset="-122"/>
                <a:ea typeface="微软雅黑" panose="020B0503020204020204" pitchFamily="34" charset="-122"/>
                <a:cs typeface="微软雅黑" panose="020B0503020204020204" pitchFamily="34" charset="-120"/>
              </a:rPr>
              <a:t>确定分析目标</a:t>
            </a:r>
            <a:endParaRPr lang="en-US" sz="1440" dirty="0"/>
          </a:p>
        </p:txBody>
      </p:sp>
      <p:sp>
        <p:nvSpPr>
          <p:cNvPr id="16" name="Text 14"/>
          <p:cNvSpPr/>
          <p:nvPr>
            <p:custDataLst>
              <p:tags r:id="rId13"/>
            </p:custDataLst>
          </p:nvPr>
        </p:nvSpPr>
        <p:spPr>
          <a:xfrm>
            <a:off x="615333" y="1487983"/>
            <a:ext cx="2536546" cy="1060704"/>
          </a:xfrm>
          <a:prstGeom prst="rect">
            <a:avLst/>
          </a:prstGeom>
          <a:noFill/>
        </p:spPr>
        <p:txBody>
          <a:bodyPr wrap="square" lIns="95250" tIns="95250" rIns="95250" bIns="95250" rtlCol="0" anchor="t">
            <a:spAutoFit/>
          </a:bodyPr>
          <a:lstStyle/>
          <a:p>
            <a:pPr marL="0" indent="0" algn="just">
              <a:lnSpc>
                <a:spcPct val="100000"/>
              </a:lnSpc>
              <a:buNone/>
            </a:pPr>
            <a:r>
              <a:rPr lang="en-US" sz="1010" dirty="0">
                <a:solidFill>
                  <a:srgbClr val="00070F"/>
                </a:solidFill>
                <a:latin typeface="微软雅黑" panose="020B0503020204020204" pitchFamily="34" charset="-122"/>
                <a:ea typeface="微软雅黑" panose="020B0503020204020204" pitchFamily="34" charset="-122"/>
                <a:cs typeface="微软雅黑" panose="020B0503020204020204" pitchFamily="34" charset="-120"/>
              </a:rPr>
              <a:t>确定分析目标是数据分析的第一步，明确要通过数据解决的具体问题。这通常需要结合业务需求，将大问题分解为可操作的小问题，以确保分析过程的针对性和有效性。</a:t>
            </a:r>
            <a:endParaRPr lang="en-US" sz="1440" dirty="0"/>
          </a:p>
        </p:txBody>
      </p:sp>
      <p:sp>
        <p:nvSpPr>
          <p:cNvPr id="17" name="Shape 15"/>
          <p:cNvSpPr/>
          <p:nvPr>
            <p:custDataLst>
              <p:tags r:id="rId14"/>
            </p:custDataLst>
          </p:nvPr>
        </p:nvSpPr>
        <p:spPr>
          <a:xfrm>
            <a:off x="603446" y="1387969"/>
            <a:ext cx="0" cy="807109"/>
          </a:xfrm>
          <a:custGeom>
            <a:avLst/>
            <a:gdLst/>
            <a:ahLst/>
            <a:cxnLst/>
            <a:rect l="l" t="t" r="r" b="b"/>
            <a:pathLst>
              <a:path h="807109">
                <a:moveTo>
                  <a:pt x="0" y="0"/>
                </a:moveTo>
                <a:moveTo>
                  <a:pt x="0" y="0"/>
                </a:moveTo>
                <a:lnTo>
                  <a:pt x="0" y="807109"/>
                </a:lnTo>
              </a:path>
            </a:pathLst>
          </a:custGeom>
          <a:noFill/>
          <a:ln w="19050">
            <a:solidFill>
              <a:srgbClr val="10CABA"/>
            </a:solidFill>
            <a:prstDash val="solid"/>
            <a:headEnd type="none"/>
            <a:tailEnd type="none"/>
          </a:ln>
        </p:spPr>
      </p:sp>
      <p:sp>
        <p:nvSpPr>
          <p:cNvPr id="18" name="Text 16"/>
          <p:cNvSpPr/>
          <p:nvPr>
            <p:custDataLst>
              <p:tags r:id="rId15"/>
            </p:custDataLst>
          </p:nvPr>
        </p:nvSpPr>
        <p:spPr>
          <a:xfrm>
            <a:off x="3313631" y="1037530"/>
            <a:ext cx="2536546" cy="512064"/>
          </a:xfrm>
          <a:prstGeom prst="rect">
            <a:avLst/>
          </a:prstGeom>
          <a:noFill/>
        </p:spPr>
        <p:txBody>
          <a:bodyPr wrap="square" lIns="95250" tIns="95250" rIns="95250" bIns="95250" rtlCol="0" anchor="ctr">
            <a:spAutoFit/>
          </a:bodyPr>
          <a:lstStyle/>
          <a:p>
            <a:pPr marL="0" indent="0" algn="ctr">
              <a:lnSpc>
                <a:spcPct val="113000"/>
              </a:lnSpc>
              <a:spcBef>
                <a:spcPts val="375"/>
              </a:spcBef>
              <a:buNone/>
            </a:pPr>
            <a:r>
              <a:rPr lang="en-US" sz="1730" b="1" dirty="0">
                <a:solidFill>
                  <a:srgbClr val="10CABA"/>
                </a:solidFill>
                <a:latin typeface="微软雅黑" panose="020B0503020204020204" pitchFamily="34" charset="-122"/>
                <a:ea typeface="微软雅黑" panose="020B0503020204020204" pitchFamily="34" charset="-122"/>
                <a:cs typeface="微软雅黑" panose="020B0503020204020204" pitchFamily="34" charset="-120"/>
              </a:rPr>
              <a:t>数据获取与整合</a:t>
            </a:r>
            <a:endParaRPr lang="en-US" sz="1440" dirty="0"/>
          </a:p>
        </p:txBody>
      </p:sp>
      <p:sp>
        <p:nvSpPr>
          <p:cNvPr id="19" name="Text 17"/>
          <p:cNvSpPr/>
          <p:nvPr>
            <p:custDataLst>
              <p:tags r:id="rId16"/>
            </p:custDataLst>
          </p:nvPr>
        </p:nvSpPr>
        <p:spPr>
          <a:xfrm>
            <a:off x="3313631" y="1487983"/>
            <a:ext cx="2536546" cy="965835"/>
          </a:xfrm>
          <a:prstGeom prst="rect">
            <a:avLst/>
          </a:prstGeom>
          <a:noFill/>
        </p:spPr>
        <p:txBody>
          <a:bodyPr wrap="square" lIns="95250" tIns="95250" rIns="95250" bIns="95250" rtlCol="0" anchor="t">
            <a:spAutoFit/>
          </a:bodyPr>
          <a:lstStyle/>
          <a:p>
            <a:pPr marL="0" indent="0" algn="just">
              <a:lnSpc>
                <a:spcPct val="100000"/>
              </a:lnSpc>
              <a:buNone/>
            </a:pPr>
            <a:r>
              <a:rPr lang="en-US" sz="1010" dirty="0">
                <a:solidFill>
                  <a:srgbClr val="00070F"/>
                </a:solidFill>
                <a:latin typeface="微软雅黑" panose="020B0503020204020204" pitchFamily="34" charset="-122"/>
                <a:ea typeface="微软雅黑" panose="020B0503020204020204" pitchFamily="34" charset="-122"/>
                <a:cs typeface="微软雅黑" panose="020B0503020204020204" pitchFamily="34" charset="-120"/>
              </a:rPr>
              <a:t>数据获取是数据分析的核心环节，包括从各种渠道收集、清洗和整合数据。</a:t>
            </a:r>
            <a:r>
              <a:rPr lang="zh-CN" altLang="en-US" sz="1010" dirty="0">
                <a:solidFill>
                  <a:srgbClr val="00070F"/>
                </a:solidFill>
                <a:latin typeface="微软雅黑" panose="020B0503020204020204" pitchFamily="34" charset="-122"/>
                <a:ea typeface="微软雅黑" panose="020B0503020204020204" pitchFamily="34" charset="-122"/>
                <a:cs typeface="微软雅黑" panose="020B0503020204020204" pitchFamily="34" charset="-120"/>
              </a:rPr>
              <a:t>我们除了利用比赛所提供的数据集，还使用</a:t>
            </a:r>
            <a:r>
              <a:rPr lang="en-US" sz="1010" dirty="0">
                <a:solidFill>
                  <a:srgbClr val="00070F"/>
                </a:solidFill>
                <a:latin typeface="微软雅黑" panose="020B0503020204020204" pitchFamily="34" charset="-122"/>
                <a:ea typeface="微软雅黑" panose="020B0503020204020204" pitchFamily="34" charset="-122"/>
                <a:cs typeface="微软雅黑" panose="020B0503020204020204" pitchFamily="34" charset="-120"/>
              </a:rPr>
              <a:t>GitHub平台提供的开源数据集，</a:t>
            </a:r>
            <a:r>
              <a:rPr lang="zh-CN" altLang="en-US" sz="1010" dirty="0">
                <a:solidFill>
                  <a:srgbClr val="00070F"/>
                </a:solidFill>
                <a:latin typeface="微软雅黑" panose="020B0503020204020204" pitchFamily="34" charset="-122"/>
                <a:ea typeface="微软雅黑" panose="020B0503020204020204" pitchFamily="34" charset="-122"/>
                <a:cs typeface="微软雅黑" panose="020B0503020204020204" pitchFamily="34" charset="-120"/>
              </a:rPr>
              <a:t>以此</a:t>
            </a:r>
            <a:r>
              <a:rPr lang="en-US" sz="1010" dirty="0">
                <a:solidFill>
                  <a:srgbClr val="00070F"/>
                </a:solidFill>
                <a:latin typeface="微软雅黑" panose="020B0503020204020204" pitchFamily="34" charset="-122"/>
                <a:ea typeface="微软雅黑" panose="020B0503020204020204" pitchFamily="34" charset="-122"/>
                <a:cs typeface="微软雅黑" panose="020B0503020204020204" pitchFamily="34" charset="-120"/>
              </a:rPr>
              <a:t>获取高质量数据资源。</a:t>
            </a:r>
            <a:endParaRPr lang="en-US" sz="1440" dirty="0"/>
          </a:p>
        </p:txBody>
      </p:sp>
      <p:sp>
        <p:nvSpPr>
          <p:cNvPr id="20" name="Shape 18"/>
          <p:cNvSpPr/>
          <p:nvPr>
            <p:custDataLst>
              <p:tags r:id="rId17"/>
            </p:custDataLst>
          </p:nvPr>
        </p:nvSpPr>
        <p:spPr>
          <a:xfrm>
            <a:off x="3301743" y="1387969"/>
            <a:ext cx="0" cy="807109"/>
          </a:xfrm>
          <a:custGeom>
            <a:avLst/>
            <a:gdLst/>
            <a:ahLst/>
            <a:cxnLst/>
            <a:rect l="l" t="t" r="r" b="b"/>
            <a:pathLst>
              <a:path h="807109">
                <a:moveTo>
                  <a:pt x="0" y="0"/>
                </a:moveTo>
                <a:moveTo>
                  <a:pt x="0" y="0"/>
                </a:moveTo>
                <a:lnTo>
                  <a:pt x="0" y="807109"/>
                </a:lnTo>
              </a:path>
            </a:pathLst>
          </a:custGeom>
          <a:noFill/>
          <a:ln w="19050">
            <a:solidFill>
              <a:srgbClr val="10CABA"/>
            </a:solidFill>
            <a:prstDash val="solid"/>
            <a:headEnd type="none"/>
            <a:tailEnd type="none"/>
          </a:ln>
        </p:spPr>
      </p:sp>
      <p:sp>
        <p:nvSpPr>
          <p:cNvPr id="21" name="Text 19"/>
          <p:cNvSpPr/>
          <p:nvPr>
            <p:custDataLst>
              <p:tags r:id="rId18"/>
            </p:custDataLst>
          </p:nvPr>
        </p:nvSpPr>
        <p:spPr>
          <a:xfrm>
            <a:off x="615420" y="2890592"/>
            <a:ext cx="2536546" cy="512064"/>
          </a:xfrm>
          <a:prstGeom prst="rect">
            <a:avLst/>
          </a:prstGeom>
          <a:noFill/>
        </p:spPr>
        <p:txBody>
          <a:bodyPr wrap="square" lIns="95250" tIns="95250" rIns="95250" bIns="95250" rtlCol="0" anchor="ctr">
            <a:spAutoFit/>
          </a:bodyPr>
          <a:lstStyle/>
          <a:p>
            <a:pPr marL="0" indent="0" algn="ctr">
              <a:lnSpc>
                <a:spcPct val="113000"/>
              </a:lnSpc>
              <a:spcBef>
                <a:spcPts val="375"/>
              </a:spcBef>
              <a:buNone/>
            </a:pPr>
            <a:r>
              <a:rPr lang="en-US" sz="1730" b="1" dirty="0">
                <a:solidFill>
                  <a:srgbClr val="10CABA"/>
                </a:solidFill>
                <a:latin typeface="微软雅黑" panose="020B0503020204020204" pitchFamily="34" charset="-122"/>
                <a:ea typeface="微软雅黑" panose="020B0503020204020204" pitchFamily="34" charset="-122"/>
                <a:cs typeface="微软雅黑" panose="020B0503020204020204" pitchFamily="34" charset="-120"/>
              </a:rPr>
              <a:t>数据探索与可视化</a:t>
            </a:r>
            <a:endParaRPr lang="en-US" sz="1440" dirty="0"/>
          </a:p>
        </p:txBody>
      </p:sp>
      <p:sp>
        <p:nvSpPr>
          <p:cNvPr id="22" name="Text 20"/>
          <p:cNvSpPr/>
          <p:nvPr>
            <p:custDataLst>
              <p:tags r:id="rId19"/>
            </p:custDataLst>
          </p:nvPr>
        </p:nvSpPr>
        <p:spPr>
          <a:xfrm>
            <a:off x="615420" y="3341045"/>
            <a:ext cx="2536546" cy="1060704"/>
          </a:xfrm>
          <a:prstGeom prst="rect">
            <a:avLst/>
          </a:prstGeom>
          <a:noFill/>
        </p:spPr>
        <p:txBody>
          <a:bodyPr wrap="square" lIns="95250" tIns="95250" rIns="95250" bIns="95250" rtlCol="0" anchor="t">
            <a:spAutoFit/>
          </a:bodyPr>
          <a:lstStyle/>
          <a:p>
            <a:pPr marL="0" indent="0" algn="just">
              <a:lnSpc>
                <a:spcPct val="100000"/>
              </a:lnSpc>
              <a:spcBef>
                <a:spcPts val="375"/>
              </a:spcBef>
              <a:buNone/>
            </a:pPr>
            <a:r>
              <a:rPr lang="en-US" sz="1010" dirty="0">
                <a:solidFill>
                  <a:srgbClr val="00070F"/>
                </a:solidFill>
                <a:latin typeface="微软雅黑" panose="020B0503020204020204" pitchFamily="34" charset="-122"/>
                <a:ea typeface="微软雅黑" panose="020B0503020204020204" pitchFamily="34" charset="-122"/>
                <a:cs typeface="微软雅黑" panose="020B0503020204020204" pitchFamily="34" charset="-120"/>
              </a:rPr>
              <a:t>数据探索通过统计方法和可视化手段，对数据的基本特征进行初步分析。利用Tableau、PowerBI等可视化工具，可以直观展示数据分布、趋势和潜在规律，为进一步分析打下基础。</a:t>
            </a:r>
            <a:endParaRPr lang="en-US" sz="1440" dirty="0"/>
          </a:p>
        </p:txBody>
      </p:sp>
      <p:sp>
        <p:nvSpPr>
          <p:cNvPr id="23" name="Shape 21"/>
          <p:cNvSpPr/>
          <p:nvPr>
            <p:custDataLst>
              <p:tags r:id="rId20"/>
            </p:custDataLst>
          </p:nvPr>
        </p:nvSpPr>
        <p:spPr>
          <a:xfrm>
            <a:off x="603533" y="3241031"/>
            <a:ext cx="0" cy="807109"/>
          </a:xfrm>
          <a:custGeom>
            <a:avLst/>
            <a:gdLst/>
            <a:ahLst/>
            <a:cxnLst/>
            <a:rect l="l" t="t" r="r" b="b"/>
            <a:pathLst>
              <a:path h="807109">
                <a:moveTo>
                  <a:pt x="0" y="0"/>
                </a:moveTo>
                <a:moveTo>
                  <a:pt x="0" y="0"/>
                </a:moveTo>
                <a:lnTo>
                  <a:pt x="0" y="807109"/>
                </a:lnTo>
              </a:path>
            </a:pathLst>
          </a:custGeom>
          <a:noFill/>
          <a:ln w="19050">
            <a:solidFill>
              <a:srgbClr val="10CABA"/>
            </a:solidFill>
            <a:prstDash val="solid"/>
            <a:headEnd type="none"/>
            <a:tailEnd type="none"/>
          </a:ln>
        </p:spPr>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18">
            <a:lum/>
          </a:blip>
          <a:srcRect/>
          <a:stretch>
            <a:fillRect/>
          </a:stretch>
        </a:blipFill>
        <a:effectLst/>
      </p:bgPr>
    </p:bg>
    <p:spTree>
      <p:nvGrpSpPr>
        <p:cNvPr id="1" name=""/>
        <p:cNvGrpSpPr/>
        <p:nvPr/>
      </p:nvGrpSpPr>
      <p:grpSpPr>
        <a:xfrm>
          <a:off x="0" y="0"/>
          <a:ext cx="0" cy="0"/>
          <a:chOff x="0" y="0"/>
          <a:chExt cx="0" cy="0"/>
        </a:xfrm>
      </p:grpSpPr>
      <p:sp>
        <p:nvSpPr>
          <p:cNvPr id="2" name="Text 0"/>
          <p:cNvSpPr/>
          <p:nvPr/>
        </p:nvSpPr>
        <p:spPr>
          <a:xfrm>
            <a:off x="554859" y="72436"/>
            <a:ext cx="8589141" cy="640080"/>
          </a:xfrm>
          <a:prstGeom prst="rect">
            <a:avLst/>
          </a:prstGeom>
          <a:noFill/>
        </p:spPr>
        <p:txBody>
          <a:bodyPr wrap="square" lIns="95250" tIns="95250" rIns="95250" bIns="95250" rtlCol="0" anchor="t">
            <a:spAutoFit/>
          </a:bodyPr>
          <a:lstStyle/>
          <a:p>
            <a:pPr marL="0" indent="0">
              <a:lnSpc>
                <a:spcPct val="113000"/>
              </a:lnSpc>
              <a:spcBef>
                <a:spcPts val="375"/>
              </a:spcBef>
              <a:buNone/>
            </a:pPr>
            <a:r>
              <a:rPr lang="en-US" sz="2305" b="1" dirty="0">
                <a:solidFill>
                  <a:srgbClr val="065476"/>
                </a:solidFill>
                <a:latin typeface="微软雅黑" panose="020B0503020204020204" pitchFamily="34" charset="-122"/>
                <a:ea typeface="微软雅黑" panose="020B0503020204020204" pitchFamily="34" charset="-122"/>
                <a:cs typeface="微软雅黑" panose="020B0503020204020204" pitchFamily="34" charset="-120"/>
              </a:rPr>
              <a:t>决策支持作用</a:t>
            </a:r>
            <a:endParaRPr lang="en-US" sz="1440" dirty="0"/>
          </a:p>
        </p:txBody>
      </p:sp>
      <p:sp>
        <p:nvSpPr>
          <p:cNvPr id="3" name="Shape 1"/>
          <p:cNvSpPr/>
          <p:nvPr/>
        </p:nvSpPr>
        <p:spPr>
          <a:xfrm>
            <a:off x="259876" y="279031"/>
            <a:ext cx="224747" cy="224747"/>
          </a:xfrm>
          <a:custGeom>
            <a:avLst/>
            <a:gdLst/>
            <a:ahLst/>
            <a:cxnLst/>
            <a:rect l="l" t="t" r="r" b="b"/>
            <a:pathLst>
              <a:path w="224747" h="224747">
                <a:moveTo>
                  <a:pt x="112374" y="0"/>
                </a:moveTo>
                <a:moveTo>
                  <a:pt x="112374" y="0"/>
                </a:moveTo>
                <a:cubicBezTo>
                  <a:pt x="174394" y="0"/>
                  <a:pt x="224747" y="50353"/>
                  <a:pt x="224747" y="112374"/>
                </a:cubicBezTo>
                <a:cubicBezTo>
                  <a:pt x="224747" y="174394"/>
                  <a:pt x="174394" y="224747"/>
                  <a:pt x="112374" y="224747"/>
                </a:cubicBezTo>
                <a:cubicBezTo>
                  <a:pt x="50353" y="224747"/>
                  <a:pt x="0" y="174394"/>
                  <a:pt x="0" y="112374"/>
                </a:cubicBezTo>
                <a:cubicBezTo>
                  <a:pt x="0" y="50353"/>
                  <a:pt x="50353" y="0"/>
                  <a:pt x="112374" y="0"/>
                </a:cubicBezTo>
                <a:close/>
              </a:path>
            </a:pathLst>
          </a:custGeom>
          <a:solidFill>
            <a:srgbClr val="000000">
              <a:alpha val="0"/>
            </a:srgbClr>
          </a:solidFill>
          <a:ln w="38100">
            <a:solidFill>
              <a:srgbClr val="065476"/>
            </a:solidFill>
            <a:prstDash val="solid"/>
          </a:ln>
        </p:spPr>
      </p:sp>
      <p:pic>
        <p:nvPicPr>
          <p:cNvPr id="4" name="Image 0" descr="https://sgw-dx.xf-yun.com/api/v1/sparkdesk/_173363665281861ce78934f7c44b3a4fb50719d7d44da.jpg?authorization=c2ltcGxlLWp3dCBhaz1zcGFya2Rlc2s4MDAwMDAwMDAwMDE7ZXhwPTMzMTA0MzY2NTM7YWxnbz1obWFjLXNoYTI1NjtzaWc9WldtajlzVUZEU1pOd3VHM25qSTNlVVE4czFxUFE2cDlRaHp4L3pJZGt0Yz0=&amp;x_location=7YfmxI7B7uKO7jlRxIftd60Ye5D="/>
          <p:cNvPicPr>
            <a:picLocks noChangeAspect="1"/>
          </p:cNvPicPr>
          <p:nvPr/>
        </p:nvPicPr>
        <p:blipFill>
          <a:blip r:embed="rId19"/>
          <a:srcRect l="21910" r="21910"/>
          <a:stretch>
            <a:fillRect/>
          </a:stretch>
        </p:blipFill>
        <p:spPr>
          <a:xfrm>
            <a:off x="584339" y="1623460"/>
            <a:ext cx="2278313" cy="2278313"/>
          </a:xfrm>
          <a:prstGeom prst="ellipse">
            <a:avLst/>
          </a:prstGeom>
        </p:spPr>
      </p:pic>
      <p:sp>
        <p:nvSpPr>
          <p:cNvPr id="5" name="Shape 2"/>
          <p:cNvSpPr/>
          <p:nvPr>
            <p:custDataLst>
              <p:tags r:id="rId1"/>
            </p:custDataLst>
          </p:nvPr>
        </p:nvSpPr>
        <p:spPr>
          <a:xfrm>
            <a:off x="2322178" y="959458"/>
            <a:ext cx="2321960" cy="507837"/>
          </a:xfrm>
          <a:custGeom>
            <a:avLst/>
            <a:gdLst/>
            <a:ahLst/>
            <a:cxnLst/>
            <a:rect l="l" t="t" r="r" b="b"/>
            <a:pathLst>
              <a:path w="2321960" h="507837">
                <a:moveTo>
                  <a:pt x="253918" y="0"/>
                </a:moveTo>
                <a:moveTo>
                  <a:pt x="253918" y="0"/>
                </a:moveTo>
                <a:lnTo>
                  <a:pt x="2068042" y="0"/>
                </a:lnTo>
                <a:quadBezTo>
                  <a:pt x="2321960" y="0"/>
                  <a:pt x="2321960" y="253918"/>
                </a:quadBezTo>
                <a:lnTo>
                  <a:pt x="2321960" y="253918"/>
                </a:lnTo>
                <a:quadBezTo>
                  <a:pt x="2321960" y="507837"/>
                  <a:pt x="2068042" y="507837"/>
                </a:quadBezTo>
                <a:lnTo>
                  <a:pt x="253918" y="507837"/>
                </a:lnTo>
                <a:quadBezTo>
                  <a:pt x="0" y="507837"/>
                  <a:pt x="0" y="253918"/>
                </a:quadBezTo>
                <a:lnTo>
                  <a:pt x="0" y="253918"/>
                </a:lnTo>
                <a:quadBezTo>
                  <a:pt x="0" y="0"/>
                  <a:pt x="253918" y="0"/>
                </a:quadBezTo>
                <a:close/>
              </a:path>
            </a:pathLst>
          </a:custGeom>
          <a:solidFill>
            <a:srgbClr val="10CABA"/>
          </a:solidFill>
        </p:spPr>
      </p:sp>
      <p:sp>
        <p:nvSpPr>
          <p:cNvPr id="6" name="Text 3"/>
          <p:cNvSpPr/>
          <p:nvPr>
            <p:custDataLst>
              <p:tags r:id="rId2"/>
            </p:custDataLst>
          </p:nvPr>
        </p:nvSpPr>
        <p:spPr>
          <a:xfrm>
            <a:off x="2322178" y="1005178"/>
            <a:ext cx="2321960" cy="420624"/>
          </a:xfrm>
          <a:prstGeom prst="rect">
            <a:avLst/>
          </a:prstGeom>
          <a:noFill/>
        </p:spPr>
        <p:txBody>
          <a:bodyPr wrap="square" lIns="95250" tIns="95250" rIns="95250" bIns="95250" rtlCol="0" anchor="ctr">
            <a:spAutoFit/>
          </a:bodyPr>
          <a:lstStyle/>
          <a:p>
            <a:pPr marL="0" indent="0" algn="ctr">
              <a:lnSpc>
                <a:spcPct val="100000"/>
              </a:lnSpc>
              <a:spcBef>
                <a:spcPts val="375"/>
              </a:spcBef>
              <a:buNone/>
            </a:pPr>
            <a:r>
              <a:rPr lang="en-US" sz="1585"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0"/>
              </a:rPr>
              <a:t>数据驱动决策</a:t>
            </a:r>
            <a:endParaRPr lang="en-US" sz="1440" dirty="0"/>
          </a:p>
        </p:txBody>
      </p:sp>
      <p:sp>
        <p:nvSpPr>
          <p:cNvPr id="7" name="Text 4"/>
          <p:cNvSpPr/>
          <p:nvPr>
            <p:custDataLst>
              <p:tags r:id="rId3"/>
            </p:custDataLst>
          </p:nvPr>
        </p:nvSpPr>
        <p:spPr>
          <a:xfrm>
            <a:off x="4653282" y="847616"/>
            <a:ext cx="3236785" cy="731520"/>
          </a:xfrm>
          <a:prstGeom prst="rect">
            <a:avLst/>
          </a:prstGeom>
          <a:noFill/>
        </p:spPr>
        <p:txBody>
          <a:bodyPr wrap="square" lIns="95250" tIns="95250" rIns="95250" bIns="95250" rtlCol="0" anchor="ctr">
            <a:spAutoFit/>
          </a:bodyPr>
          <a:lstStyle/>
          <a:p>
            <a:pPr marL="0" indent="0" algn="just">
              <a:lnSpc>
                <a:spcPct val="100000"/>
              </a:lnSpc>
              <a:spcBef>
                <a:spcPts val="375"/>
              </a:spcBef>
              <a:buNone/>
            </a:pPr>
            <a:r>
              <a:rPr lang="en-US" sz="1010" dirty="0">
                <a:solidFill>
                  <a:srgbClr val="00070F"/>
                </a:solidFill>
                <a:latin typeface="微软雅黑" panose="020B0503020204020204" pitchFamily="34" charset="-122"/>
                <a:ea typeface="微软雅黑" panose="020B0503020204020204" pitchFamily="34" charset="-122"/>
                <a:cs typeface="微软雅黑" panose="020B0503020204020204" pitchFamily="34" charset="-120"/>
              </a:rPr>
              <a:t>OpenRank通过提供全面的数据排名和分析，使决策者能够基于最新的开源项目和贡献者表现进行数据驱动的决策。这种数据支持的决策方式确保了决策的科学性和准确性。</a:t>
            </a:r>
            <a:endParaRPr lang="en-US" sz="1440" dirty="0"/>
          </a:p>
        </p:txBody>
      </p:sp>
      <p:sp>
        <p:nvSpPr>
          <p:cNvPr id="8" name="Text 5"/>
          <p:cNvSpPr/>
          <p:nvPr>
            <p:custDataLst>
              <p:tags r:id="rId4"/>
            </p:custDataLst>
          </p:nvPr>
        </p:nvSpPr>
        <p:spPr>
          <a:xfrm>
            <a:off x="5137237" y="1622236"/>
            <a:ext cx="3236976" cy="731520"/>
          </a:xfrm>
          <a:prstGeom prst="rect">
            <a:avLst/>
          </a:prstGeom>
          <a:noFill/>
        </p:spPr>
        <p:txBody>
          <a:bodyPr wrap="square" lIns="95250" tIns="95250" rIns="95250" bIns="95250" rtlCol="0" anchor="ctr">
            <a:spAutoFit/>
          </a:bodyPr>
          <a:lstStyle/>
          <a:p>
            <a:pPr marL="0" indent="0" algn="just">
              <a:lnSpc>
                <a:spcPct val="100000"/>
              </a:lnSpc>
              <a:spcBef>
                <a:spcPts val="375"/>
              </a:spcBef>
              <a:buNone/>
            </a:pPr>
            <a:r>
              <a:rPr lang="en-US" sz="1010" dirty="0">
                <a:solidFill>
                  <a:srgbClr val="00070F"/>
                </a:solidFill>
                <a:latin typeface="微软雅黑" panose="020B0503020204020204" pitchFamily="34" charset="-122"/>
                <a:ea typeface="微软雅黑" panose="020B0503020204020204" pitchFamily="34" charset="-122"/>
                <a:cs typeface="微软雅黑" panose="020B0503020204020204" pitchFamily="34" charset="-120"/>
              </a:rPr>
              <a:t>利用OpenRank的实时数据更新功能，决策者可以快速获取最新的开源项目排名和趋势信息。这种及时的数据反馈机制有助于决策者迅速响应市场变化，提高决策效率。</a:t>
            </a:r>
            <a:endParaRPr lang="en-US" sz="1440" dirty="0"/>
          </a:p>
        </p:txBody>
      </p:sp>
      <p:sp>
        <p:nvSpPr>
          <p:cNvPr id="9" name="Shape 6"/>
          <p:cNvSpPr/>
          <p:nvPr>
            <p:custDataLst>
              <p:tags r:id="rId5"/>
            </p:custDataLst>
          </p:nvPr>
        </p:nvSpPr>
        <p:spPr>
          <a:xfrm>
            <a:off x="2808701" y="1734078"/>
            <a:ext cx="2321960" cy="507837"/>
          </a:xfrm>
          <a:custGeom>
            <a:avLst/>
            <a:gdLst/>
            <a:ahLst/>
            <a:cxnLst/>
            <a:rect l="l" t="t" r="r" b="b"/>
            <a:pathLst>
              <a:path w="2321960" h="507837">
                <a:moveTo>
                  <a:pt x="253918" y="0"/>
                </a:moveTo>
                <a:moveTo>
                  <a:pt x="253918" y="0"/>
                </a:moveTo>
                <a:lnTo>
                  <a:pt x="2068042" y="0"/>
                </a:lnTo>
                <a:quadBezTo>
                  <a:pt x="2321960" y="0"/>
                  <a:pt x="2321960" y="253918"/>
                </a:quadBezTo>
                <a:lnTo>
                  <a:pt x="2321960" y="253918"/>
                </a:lnTo>
                <a:quadBezTo>
                  <a:pt x="2321960" y="507837"/>
                  <a:pt x="2068042" y="507837"/>
                </a:quadBezTo>
                <a:lnTo>
                  <a:pt x="253918" y="507837"/>
                </a:lnTo>
                <a:quadBezTo>
                  <a:pt x="0" y="507837"/>
                  <a:pt x="0" y="253918"/>
                </a:quadBezTo>
                <a:lnTo>
                  <a:pt x="0" y="253918"/>
                </a:lnTo>
                <a:quadBezTo>
                  <a:pt x="0" y="0"/>
                  <a:pt x="253918" y="0"/>
                </a:quadBezTo>
                <a:close/>
              </a:path>
            </a:pathLst>
          </a:custGeom>
          <a:solidFill>
            <a:srgbClr val="2EB0EA"/>
          </a:solidFill>
        </p:spPr>
      </p:sp>
      <p:sp>
        <p:nvSpPr>
          <p:cNvPr id="10" name="Text 7"/>
          <p:cNvSpPr/>
          <p:nvPr>
            <p:custDataLst>
              <p:tags r:id="rId6"/>
            </p:custDataLst>
          </p:nvPr>
        </p:nvSpPr>
        <p:spPr>
          <a:xfrm>
            <a:off x="2808701" y="1774685"/>
            <a:ext cx="2321662" cy="420624"/>
          </a:xfrm>
          <a:prstGeom prst="rect">
            <a:avLst/>
          </a:prstGeom>
          <a:noFill/>
        </p:spPr>
        <p:txBody>
          <a:bodyPr wrap="square" lIns="95250" tIns="95250" rIns="95250" bIns="95250" rtlCol="0" anchor="ctr">
            <a:spAutoFit/>
          </a:bodyPr>
          <a:lstStyle/>
          <a:p>
            <a:pPr marL="0" indent="0" algn="ctr">
              <a:lnSpc>
                <a:spcPct val="100000"/>
              </a:lnSpc>
              <a:spcBef>
                <a:spcPts val="375"/>
              </a:spcBef>
              <a:buNone/>
            </a:pPr>
            <a:r>
              <a:rPr lang="en-US" sz="1585"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0"/>
              </a:rPr>
              <a:t>实时数据更新</a:t>
            </a:r>
            <a:endParaRPr lang="en-US" sz="1440" dirty="0"/>
          </a:p>
        </p:txBody>
      </p:sp>
      <p:sp>
        <p:nvSpPr>
          <p:cNvPr id="11" name="Text 8"/>
          <p:cNvSpPr/>
          <p:nvPr>
            <p:custDataLst>
              <p:tags r:id="rId7"/>
            </p:custDataLst>
          </p:nvPr>
        </p:nvSpPr>
        <p:spPr>
          <a:xfrm>
            <a:off x="5322685" y="2396857"/>
            <a:ext cx="3236976" cy="731520"/>
          </a:xfrm>
          <a:prstGeom prst="rect">
            <a:avLst/>
          </a:prstGeom>
          <a:noFill/>
        </p:spPr>
        <p:txBody>
          <a:bodyPr wrap="square" lIns="95250" tIns="95250" rIns="95250" bIns="95250" rtlCol="0" anchor="ctr">
            <a:spAutoFit/>
          </a:bodyPr>
          <a:lstStyle/>
          <a:p>
            <a:pPr marL="0" indent="0" algn="just">
              <a:lnSpc>
                <a:spcPct val="100000"/>
              </a:lnSpc>
              <a:spcBef>
                <a:spcPts val="375"/>
              </a:spcBef>
              <a:buNone/>
            </a:pPr>
            <a:r>
              <a:rPr lang="en-US" sz="1010" dirty="0">
                <a:solidFill>
                  <a:srgbClr val="00070F"/>
                </a:solidFill>
                <a:latin typeface="微软雅黑" panose="020B0503020204020204" pitchFamily="34" charset="-122"/>
                <a:ea typeface="微软雅黑" panose="020B0503020204020204" pitchFamily="34" charset="-122"/>
                <a:cs typeface="微软雅黑" panose="020B0503020204020204" pitchFamily="34" charset="-120"/>
              </a:rPr>
              <a:t>通过剥去决策的神秘面纱，OpenRank使用最简单直白的数据模型来描述决策过程。这使得决策者能够将复杂的决策问题转化为可量化、可分析的问题，从而更易于操作和评估。</a:t>
            </a:r>
            <a:endParaRPr lang="en-US" sz="1440" dirty="0"/>
          </a:p>
        </p:txBody>
      </p:sp>
      <p:sp>
        <p:nvSpPr>
          <p:cNvPr id="12" name="Shape 9"/>
          <p:cNvSpPr/>
          <p:nvPr>
            <p:custDataLst>
              <p:tags r:id="rId8"/>
            </p:custDataLst>
          </p:nvPr>
        </p:nvSpPr>
        <p:spPr>
          <a:xfrm>
            <a:off x="2991581" y="2508698"/>
            <a:ext cx="2321960" cy="507837"/>
          </a:xfrm>
          <a:custGeom>
            <a:avLst/>
            <a:gdLst/>
            <a:ahLst/>
            <a:cxnLst/>
            <a:rect l="l" t="t" r="r" b="b"/>
            <a:pathLst>
              <a:path w="2321960" h="507837">
                <a:moveTo>
                  <a:pt x="253918" y="0"/>
                </a:moveTo>
                <a:moveTo>
                  <a:pt x="253918" y="0"/>
                </a:moveTo>
                <a:lnTo>
                  <a:pt x="2068042" y="0"/>
                </a:lnTo>
                <a:quadBezTo>
                  <a:pt x="2321960" y="0"/>
                  <a:pt x="2321960" y="253918"/>
                </a:quadBezTo>
                <a:lnTo>
                  <a:pt x="2321960" y="253918"/>
                </a:lnTo>
                <a:quadBezTo>
                  <a:pt x="2321960" y="507837"/>
                  <a:pt x="2068042" y="507837"/>
                </a:quadBezTo>
                <a:lnTo>
                  <a:pt x="253918" y="507837"/>
                </a:lnTo>
                <a:quadBezTo>
                  <a:pt x="0" y="507837"/>
                  <a:pt x="0" y="253918"/>
                </a:quadBezTo>
                <a:lnTo>
                  <a:pt x="0" y="253918"/>
                </a:lnTo>
                <a:quadBezTo>
                  <a:pt x="0" y="0"/>
                  <a:pt x="253918" y="0"/>
                </a:quadBezTo>
                <a:close/>
              </a:path>
            </a:pathLst>
          </a:custGeom>
          <a:solidFill>
            <a:srgbClr val="10CABA"/>
          </a:solidFill>
        </p:spPr>
      </p:sp>
      <p:sp>
        <p:nvSpPr>
          <p:cNvPr id="13" name="Text 10"/>
          <p:cNvSpPr/>
          <p:nvPr>
            <p:custDataLst>
              <p:tags r:id="rId9"/>
            </p:custDataLst>
          </p:nvPr>
        </p:nvSpPr>
        <p:spPr>
          <a:xfrm>
            <a:off x="2991581" y="2544506"/>
            <a:ext cx="2321662" cy="420624"/>
          </a:xfrm>
          <a:prstGeom prst="rect">
            <a:avLst/>
          </a:prstGeom>
          <a:noFill/>
        </p:spPr>
        <p:txBody>
          <a:bodyPr wrap="square" lIns="95250" tIns="95250" rIns="95250" bIns="95250" rtlCol="0" anchor="ctr">
            <a:spAutoFit/>
          </a:bodyPr>
          <a:lstStyle/>
          <a:p>
            <a:pPr marL="0" indent="0" algn="ctr">
              <a:lnSpc>
                <a:spcPct val="100000"/>
              </a:lnSpc>
              <a:spcBef>
                <a:spcPts val="375"/>
              </a:spcBef>
              <a:buNone/>
            </a:pPr>
            <a:r>
              <a:rPr lang="en-US" sz="1585"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0"/>
              </a:rPr>
              <a:t>量化决策模型</a:t>
            </a:r>
            <a:endParaRPr lang="en-US" sz="1440" dirty="0"/>
          </a:p>
        </p:txBody>
      </p:sp>
      <p:sp>
        <p:nvSpPr>
          <p:cNvPr id="14" name="Text 11"/>
          <p:cNvSpPr/>
          <p:nvPr>
            <p:custDataLst>
              <p:tags r:id="rId10"/>
            </p:custDataLst>
          </p:nvPr>
        </p:nvSpPr>
        <p:spPr>
          <a:xfrm>
            <a:off x="5130661" y="3171477"/>
            <a:ext cx="3236976" cy="731520"/>
          </a:xfrm>
          <a:prstGeom prst="rect">
            <a:avLst/>
          </a:prstGeom>
          <a:noFill/>
        </p:spPr>
        <p:txBody>
          <a:bodyPr wrap="square" lIns="95250" tIns="95250" rIns="95250" bIns="95250" rtlCol="0" anchor="ctr">
            <a:spAutoFit/>
          </a:bodyPr>
          <a:lstStyle/>
          <a:p>
            <a:pPr marL="0" indent="0" algn="just">
              <a:lnSpc>
                <a:spcPct val="100000"/>
              </a:lnSpc>
              <a:spcBef>
                <a:spcPts val="375"/>
              </a:spcBef>
              <a:buNone/>
            </a:pPr>
            <a:r>
              <a:rPr lang="en-US" sz="1010" dirty="0">
                <a:solidFill>
                  <a:srgbClr val="00070F"/>
                </a:solidFill>
                <a:latin typeface="微软雅黑" panose="020B0503020204020204" pitchFamily="34" charset="-122"/>
                <a:ea typeface="微软雅黑" panose="020B0503020204020204" pitchFamily="34" charset="-122"/>
                <a:cs typeface="微软雅黑" panose="020B0503020204020204" pitchFamily="34" charset="-120"/>
              </a:rPr>
              <a:t>OpenRank提供了多种数据切面的分析能力，包括全域和社区计算。这种多维度的数据分析方法可以帮助决策者从不同角度深入理解开源项目的动态，为复杂决策提供有力支持。</a:t>
            </a:r>
            <a:endParaRPr lang="en-US" sz="1440" dirty="0"/>
          </a:p>
        </p:txBody>
      </p:sp>
      <p:sp>
        <p:nvSpPr>
          <p:cNvPr id="15" name="Shape 12"/>
          <p:cNvSpPr/>
          <p:nvPr>
            <p:custDataLst>
              <p:tags r:id="rId11"/>
            </p:custDataLst>
          </p:nvPr>
        </p:nvSpPr>
        <p:spPr>
          <a:xfrm>
            <a:off x="2811269" y="3283319"/>
            <a:ext cx="2321960" cy="507837"/>
          </a:xfrm>
          <a:custGeom>
            <a:avLst/>
            <a:gdLst/>
            <a:ahLst/>
            <a:cxnLst/>
            <a:rect l="l" t="t" r="r" b="b"/>
            <a:pathLst>
              <a:path w="2321960" h="507837">
                <a:moveTo>
                  <a:pt x="253918" y="0"/>
                </a:moveTo>
                <a:moveTo>
                  <a:pt x="253918" y="0"/>
                </a:moveTo>
                <a:lnTo>
                  <a:pt x="2068042" y="0"/>
                </a:lnTo>
                <a:quadBezTo>
                  <a:pt x="2321960" y="0"/>
                  <a:pt x="2321960" y="253918"/>
                </a:quadBezTo>
                <a:lnTo>
                  <a:pt x="2321960" y="253918"/>
                </a:lnTo>
                <a:quadBezTo>
                  <a:pt x="2321960" y="507837"/>
                  <a:pt x="2068042" y="507837"/>
                </a:quadBezTo>
                <a:lnTo>
                  <a:pt x="253918" y="507837"/>
                </a:lnTo>
                <a:quadBezTo>
                  <a:pt x="0" y="507837"/>
                  <a:pt x="0" y="253918"/>
                </a:quadBezTo>
                <a:lnTo>
                  <a:pt x="0" y="253918"/>
                </a:lnTo>
                <a:quadBezTo>
                  <a:pt x="0" y="0"/>
                  <a:pt x="253918" y="0"/>
                </a:quadBezTo>
                <a:close/>
              </a:path>
            </a:pathLst>
          </a:custGeom>
          <a:solidFill>
            <a:srgbClr val="2EB0EA"/>
          </a:solidFill>
        </p:spPr>
      </p:sp>
      <p:sp>
        <p:nvSpPr>
          <p:cNvPr id="16" name="Text 13"/>
          <p:cNvSpPr/>
          <p:nvPr>
            <p:custDataLst>
              <p:tags r:id="rId12"/>
            </p:custDataLst>
          </p:nvPr>
        </p:nvSpPr>
        <p:spPr>
          <a:xfrm>
            <a:off x="2808701" y="3324811"/>
            <a:ext cx="2321662" cy="420624"/>
          </a:xfrm>
          <a:prstGeom prst="rect">
            <a:avLst/>
          </a:prstGeom>
          <a:noFill/>
        </p:spPr>
        <p:txBody>
          <a:bodyPr wrap="square" lIns="95250" tIns="95250" rIns="95250" bIns="95250" rtlCol="0" anchor="ctr">
            <a:spAutoFit/>
          </a:bodyPr>
          <a:lstStyle/>
          <a:p>
            <a:pPr marL="0" indent="0" algn="ctr">
              <a:lnSpc>
                <a:spcPct val="100000"/>
              </a:lnSpc>
              <a:spcBef>
                <a:spcPts val="375"/>
              </a:spcBef>
              <a:buNone/>
            </a:pPr>
            <a:r>
              <a:rPr lang="en-US" sz="1585"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0"/>
              </a:rPr>
              <a:t>多维度数据分析</a:t>
            </a:r>
            <a:endParaRPr lang="en-US" sz="1440" dirty="0"/>
          </a:p>
        </p:txBody>
      </p:sp>
      <p:sp>
        <p:nvSpPr>
          <p:cNvPr id="17" name="Text 14"/>
          <p:cNvSpPr/>
          <p:nvPr>
            <p:custDataLst>
              <p:tags r:id="rId13"/>
            </p:custDataLst>
          </p:nvPr>
        </p:nvSpPr>
        <p:spPr>
          <a:xfrm>
            <a:off x="4648918" y="3946097"/>
            <a:ext cx="3236976" cy="731520"/>
          </a:xfrm>
          <a:prstGeom prst="rect">
            <a:avLst/>
          </a:prstGeom>
          <a:noFill/>
        </p:spPr>
        <p:txBody>
          <a:bodyPr wrap="square" lIns="95250" tIns="95250" rIns="95250" bIns="95250" rtlCol="0" anchor="ctr">
            <a:spAutoFit/>
          </a:bodyPr>
          <a:lstStyle/>
          <a:p>
            <a:pPr marL="0" indent="0" algn="just">
              <a:lnSpc>
                <a:spcPct val="100000"/>
              </a:lnSpc>
              <a:spcBef>
                <a:spcPts val="375"/>
              </a:spcBef>
              <a:buNone/>
            </a:pPr>
            <a:r>
              <a:rPr lang="en-US" sz="1010" dirty="0">
                <a:solidFill>
                  <a:srgbClr val="00070F"/>
                </a:solidFill>
                <a:latin typeface="微软雅黑" panose="020B0503020204020204" pitchFamily="34" charset="-122"/>
                <a:ea typeface="微软雅黑" panose="020B0503020204020204" pitchFamily="34" charset="-122"/>
                <a:cs typeface="微软雅黑" panose="020B0503020204020204" pitchFamily="34" charset="-120"/>
              </a:rPr>
              <a:t>OpenRank的开源性质增加了数据的透明度，提升了用户对数据的信任度。决策者可以利用这些透明、可信的数据进行更加自信和有效的决策，增强决策的可靠性。</a:t>
            </a:r>
            <a:endParaRPr lang="en-US" sz="1440" dirty="0"/>
          </a:p>
        </p:txBody>
      </p:sp>
      <p:sp>
        <p:nvSpPr>
          <p:cNvPr id="18" name="Shape 15"/>
          <p:cNvSpPr/>
          <p:nvPr>
            <p:custDataLst>
              <p:tags r:id="rId14"/>
            </p:custDataLst>
          </p:nvPr>
        </p:nvSpPr>
        <p:spPr>
          <a:xfrm>
            <a:off x="2121535" y="4057650"/>
            <a:ext cx="2522855" cy="508000"/>
          </a:xfrm>
          <a:custGeom>
            <a:avLst/>
            <a:gdLst/>
            <a:ahLst/>
            <a:cxnLst/>
            <a:rect l="l" t="t" r="r" b="b"/>
            <a:pathLst>
              <a:path w="2321960" h="507837">
                <a:moveTo>
                  <a:pt x="253918" y="0"/>
                </a:moveTo>
                <a:moveTo>
                  <a:pt x="253918" y="0"/>
                </a:moveTo>
                <a:lnTo>
                  <a:pt x="2068042" y="0"/>
                </a:lnTo>
                <a:quadBezTo>
                  <a:pt x="2321960" y="0"/>
                  <a:pt x="2321960" y="253918"/>
                </a:quadBezTo>
                <a:lnTo>
                  <a:pt x="2321960" y="253918"/>
                </a:lnTo>
                <a:quadBezTo>
                  <a:pt x="2321960" y="507837"/>
                  <a:pt x="2068042" y="507837"/>
                </a:quadBezTo>
                <a:lnTo>
                  <a:pt x="253918" y="507837"/>
                </a:lnTo>
                <a:quadBezTo>
                  <a:pt x="0" y="507837"/>
                  <a:pt x="0" y="253918"/>
                </a:quadBezTo>
                <a:lnTo>
                  <a:pt x="0" y="253918"/>
                </a:lnTo>
                <a:quadBezTo>
                  <a:pt x="0" y="0"/>
                  <a:pt x="253918" y="0"/>
                </a:quadBezTo>
                <a:close/>
              </a:path>
            </a:pathLst>
          </a:custGeom>
          <a:solidFill>
            <a:srgbClr val="10CABA"/>
          </a:solidFill>
        </p:spPr>
      </p:sp>
      <p:sp>
        <p:nvSpPr>
          <p:cNvPr id="19" name="Text 16"/>
          <p:cNvSpPr/>
          <p:nvPr>
            <p:custDataLst>
              <p:tags r:id="rId15"/>
            </p:custDataLst>
          </p:nvPr>
        </p:nvSpPr>
        <p:spPr>
          <a:xfrm>
            <a:off x="2114550" y="4123373"/>
            <a:ext cx="2529205" cy="434340"/>
          </a:xfrm>
          <a:prstGeom prst="rect">
            <a:avLst/>
          </a:prstGeom>
          <a:noFill/>
        </p:spPr>
        <p:txBody>
          <a:bodyPr wrap="square" lIns="95250" tIns="95250" rIns="95250" bIns="95250" rtlCol="0" anchor="ctr">
            <a:spAutoFit/>
          </a:bodyPr>
          <a:lstStyle/>
          <a:p>
            <a:pPr marL="0" indent="0" algn="ctr">
              <a:lnSpc>
                <a:spcPct val="100000"/>
              </a:lnSpc>
              <a:spcBef>
                <a:spcPts val="375"/>
              </a:spcBef>
              <a:buNone/>
            </a:pPr>
            <a:r>
              <a:rPr lang="en-US" sz="1585"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0"/>
              </a:rPr>
              <a:t>数据透明度与信任度提升</a:t>
            </a:r>
            <a:endParaRPr lang="en-US" sz="144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19">
            <a:lum/>
          </a:blip>
          <a:srcRect/>
          <a:stretch>
            <a:fillRect/>
          </a:stretch>
        </a:blipFill>
        <a:effectLst/>
      </p:bgPr>
    </p:bg>
    <p:spTree>
      <p:nvGrpSpPr>
        <p:cNvPr id="1" name=""/>
        <p:cNvGrpSpPr/>
        <p:nvPr/>
      </p:nvGrpSpPr>
      <p:grpSpPr>
        <a:xfrm>
          <a:off x="0" y="0"/>
          <a:ext cx="0" cy="0"/>
          <a:chOff x="0" y="0"/>
          <a:chExt cx="0" cy="0"/>
        </a:xfrm>
      </p:grpSpPr>
      <p:sp>
        <p:nvSpPr>
          <p:cNvPr id="2" name="Text 0"/>
          <p:cNvSpPr/>
          <p:nvPr/>
        </p:nvSpPr>
        <p:spPr>
          <a:xfrm>
            <a:off x="554859" y="72436"/>
            <a:ext cx="8589141" cy="636365"/>
          </a:xfrm>
          <a:prstGeom prst="rect">
            <a:avLst/>
          </a:prstGeom>
          <a:noFill/>
        </p:spPr>
        <p:txBody>
          <a:bodyPr wrap="square" lIns="95250" tIns="95250" rIns="95250" bIns="95250" rtlCol="0" anchor="t">
            <a:spAutoFit/>
          </a:bodyPr>
          <a:lstStyle/>
          <a:p>
            <a:pPr marL="0" indent="0">
              <a:lnSpc>
                <a:spcPct val="113000"/>
              </a:lnSpc>
              <a:spcBef>
                <a:spcPts val="375"/>
              </a:spcBef>
              <a:buNone/>
            </a:pPr>
            <a:r>
              <a:rPr lang="en-US" sz="2305" b="1" dirty="0">
                <a:solidFill>
                  <a:srgbClr val="065476"/>
                </a:solidFill>
                <a:latin typeface="微软雅黑" panose="020B0503020204020204" pitchFamily="34" charset="-122"/>
                <a:ea typeface="微软雅黑" panose="020B0503020204020204" pitchFamily="34" charset="-122"/>
                <a:cs typeface="微软雅黑" panose="020B0503020204020204" pitchFamily="34" charset="-120"/>
              </a:rPr>
              <a:t>问题发现能力</a:t>
            </a:r>
            <a:endParaRPr lang="en-US" sz="1440" dirty="0"/>
          </a:p>
        </p:txBody>
      </p:sp>
      <p:sp>
        <p:nvSpPr>
          <p:cNvPr id="3" name="Shape 1"/>
          <p:cNvSpPr/>
          <p:nvPr/>
        </p:nvSpPr>
        <p:spPr>
          <a:xfrm>
            <a:off x="259876" y="279031"/>
            <a:ext cx="224747" cy="224747"/>
          </a:xfrm>
          <a:custGeom>
            <a:avLst/>
            <a:gdLst/>
            <a:ahLst/>
            <a:cxnLst/>
            <a:rect l="l" t="t" r="r" b="b"/>
            <a:pathLst>
              <a:path w="224747" h="224747">
                <a:moveTo>
                  <a:pt x="112374" y="0"/>
                </a:moveTo>
                <a:moveTo>
                  <a:pt x="112374" y="0"/>
                </a:moveTo>
                <a:cubicBezTo>
                  <a:pt x="174394" y="0"/>
                  <a:pt x="224747" y="50353"/>
                  <a:pt x="224747" y="112374"/>
                </a:cubicBezTo>
                <a:cubicBezTo>
                  <a:pt x="224747" y="174394"/>
                  <a:pt x="174394" y="224747"/>
                  <a:pt x="112374" y="224747"/>
                </a:cubicBezTo>
                <a:cubicBezTo>
                  <a:pt x="50353" y="224747"/>
                  <a:pt x="0" y="174394"/>
                  <a:pt x="0" y="112374"/>
                </a:cubicBezTo>
                <a:cubicBezTo>
                  <a:pt x="0" y="50353"/>
                  <a:pt x="50353" y="0"/>
                  <a:pt x="112374" y="0"/>
                </a:cubicBezTo>
                <a:close/>
              </a:path>
            </a:pathLst>
          </a:custGeom>
          <a:solidFill>
            <a:srgbClr val="000000">
              <a:alpha val="0"/>
            </a:srgbClr>
          </a:solidFill>
          <a:ln w="38100">
            <a:solidFill>
              <a:srgbClr val="065476"/>
            </a:solidFill>
            <a:prstDash val="solid"/>
          </a:ln>
        </p:spPr>
      </p:sp>
      <p:pic>
        <p:nvPicPr>
          <p:cNvPr id="4" name="Image 0" descr="https://sgw-dx.xf-yun.com/api/v1/sparkdesk/_1733636653396d1d0407b4ef14cf2bfcfaf48c33b431c.jpg?authorization=c2ltcGxlLWp3dCBhaz1zcGFya2Rlc2s4MDAwMDAwMDAwMDE7ZXhwPTMzMTA0MzY2NTM7YWxnbz1obWFjLXNoYTI1NjtzaWc9eldFczlLTmE2UHg0U1pvSkFPakdMKzBYeEtxQUZRSk5UMGJ5WGFJTVRQST0=&amp;x_location=7YfmxI7B7uKO7jlRxIftd60Ye5D="/>
          <p:cNvPicPr>
            <a:picLocks noChangeAspect="1"/>
          </p:cNvPicPr>
          <p:nvPr/>
        </p:nvPicPr>
        <p:blipFill>
          <a:blip r:embed="rId20"/>
          <a:srcRect l="21910" r="21910"/>
          <a:stretch>
            <a:fillRect/>
          </a:stretch>
        </p:blipFill>
        <p:spPr>
          <a:xfrm>
            <a:off x="575744" y="1349514"/>
            <a:ext cx="2631059" cy="2631059"/>
          </a:xfrm>
          <a:prstGeom prst="ellipse">
            <a:avLst/>
          </a:prstGeom>
        </p:spPr>
      </p:pic>
      <p:sp>
        <p:nvSpPr>
          <p:cNvPr id="5" name="Text 2"/>
          <p:cNvSpPr/>
          <p:nvPr>
            <p:custDataLst>
              <p:tags r:id="rId1"/>
            </p:custDataLst>
          </p:nvPr>
        </p:nvSpPr>
        <p:spPr>
          <a:xfrm>
            <a:off x="4142176" y="794684"/>
            <a:ext cx="2560320" cy="484632"/>
          </a:xfrm>
          <a:prstGeom prst="rect">
            <a:avLst/>
          </a:prstGeom>
          <a:noFill/>
        </p:spPr>
        <p:txBody>
          <a:bodyPr wrap="square" lIns="95250" tIns="95250" rIns="95250" bIns="95250" rtlCol="0" anchor="t">
            <a:spAutoFit/>
          </a:bodyPr>
          <a:lstStyle/>
          <a:p>
            <a:pPr marL="0" indent="0">
              <a:lnSpc>
                <a:spcPct val="113000"/>
              </a:lnSpc>
              <a:spcBef>
                <a:spcPts val="375"/>
              </a:spcBef>
              <a:buNone/>
            </a:pPr>
            <a:r>
              <a:rPr lang="en-US" sz="1585" b="1" dirty="0">
                <a:solidFill>
                  <a:srgbClr val="10CABA"/>
                </a:solidFill>
                <a:latin typeface="微软雅黑" panose="020B0503020204020204" pitchFamily="34" charset="-122"/>
                <a:ea typeface="微软雅黑" panose="020B0503020204020204" pitchFamily="34" charset="-122"/>
                <a:cs typeface="微软雅黑" panose="020B0503020204020204" pitchFamily="34" charset="-120"/>
              </a:rPr>
              <a:t>异常检测能力</a:t>
            </a:r>
            <a:endParaRPr lang="en-US" sz="1440" dirty="0"/>
          </a:p>
        </p:txBody>
      </p:sp>
      <p:sp>
        <p:nvSpPr>
          <p:cNvPr id="6" name="Text 3"/>
          <p:cNvSpPr/>
          <p:nvPr>
            <p:custDataLst>
              <p:tags r:id="rId2"/>
            </p:custDataLst>
          </p:nvPr>
        </p:nvSpPr>
        <p:spPr>
          <a:xfrm>
            <a:off x="4142176" y="1095170"/>
            <a:ext cx="4123030" cy="841248"/>
          </a:xfrm>
          <a:prstGeom prst="rect">
            <a:avLst/>
          </a:prstGeom>
          <a:noFill/>
        </p:spPr>
        <p:txBody>
          <a:bodyPr wrap="square" lIns="95250" tIns="95250" rIns="95250" bIns="95250" rtlCol="0" anchor="t">
            <a:spAutoFit/>
          </a:bodyPr>
          <a:lstStyle/>
          <a:p>
            <a:pPr marL="0" indent="0" algn="just">
              <a:lnSpc>
                <a:spcPct val="100000"/>
              </a:lnSpc>
              <a:buNone/>
            </a:pPr>
            <a:r>
              <a:rPr lang="en-US" sz="1010" dirty="0">
                <a:solidFill>
                  <a:srgbClr val="00070F"/>
                </a:solidFill>
                <a:latin typeface="微软雅黑" panose="020B0503020204020204" pitchFamily="34" charset="-122"/>
                <a:ea typeface="微软雅黑" panose="020B0503020204020204" pitchFamily="34" charset="-122"/>
                <a:cs typeface="微软雅黑" panose="020B0503020204020204" pitchFamily="34" charset="-120"/>
              </a:rPr>
              <a:t>OpenRank具备先进的异常检测算法，能够快速识别数据中的异常值和潜在错误。通过可视化大屏实时展示异常指标，帮助用户及时发现并处理问题，提高系统的可靠性和稳定性。</a:t>
            </a:r>
            <a:endParaRPr lang="en-US" sz="1440" dirty="0"/>
          </a:p>
        </p:txBody>
      </p:sp>
      <p:sp>
        <p:nvSpPr>
          <p:cNvPr id="7" name="Shape 4"/>
          <p:cNvSpPr/>
          <p:nvPr>
            <p:custDataLst>
              <p:tags r:id="rId3"/>
            </p:custDataLst>
          </p:nvPr>
        </p:nvSpPr>
        <p:spPr>
          <a:xfrm>
            <a:off x="3415219" y="945204"/>
            <a:ext cx="648669" cy="648669"/>
          </a:xfrm>
          <a:custGeom>
            <a:avLst/>
            <a:gdLst/>
            <a:ahLst/>
            <a:cxnLst/>
            <a:rect l="l" t="t" r="r" b="b"/>
            <a:pathLst>
              <a:path w="648669" h="648669">
                <a:moveTo>
                  <a:pt x="324335" y="0"/>
                </a:moveTo>
                <a:moveTo>
                  <a:pt x="324335" y="0"/>
                </a:moveTo>
                <a:cubicBezTo>
                  <a:pt x="503340" y="0"/>
                  <a:pt x="648669" y="145329"/>
                  <a:pt x="648669" y="324335"/>
                </a:cubicBezTo>
                <a:cubicBezTo>
                  <a:pt x="648669" y="503340"/>
                  <a:pt x="503340" y="648669"/>
                  <a:pt x="324335" y="648669"/>
                </a:cubicBezTo>
                <a:cubicBezTo>
                  <a:pt x="145329" y="648669"/>
                  <a:pt x="0" y="503340"/>
                  <a:pt x="0" y="324335"/>
                </a:cubicBezTo>
                <a:cubicBezTo>
                  <a:pt x="0" y="145329"/>
                  <a:pt x="145329" y="0"/>
                  <a:pt x="324335" y="0"/>
                </a:cubicBezTo>
                <a:close/>
              </a:path>
            </a:pathLst>
          </a:custGeom>
          <a:solidFill>
            <a:srgbClr val="10CABA"/>
          </a:solidFill>
        </p:spPr>
      </p:sp>
      <p:sp>
        <p:nvSpPr>
          <p:cNvPr id="8" name="Text 5"/>
          <p:cNvSpPr/>
          <p:nvPr>
            <p:custDataLst>
              <p:tags r:id="rId4"/>
            </p:custDataLst>
          </p:nvPr>
        </p:nvSpPr>
        <p:spPr>
          <a:xfrm>
            <a:off x="3336931" y="931211"/>
            <a:ext cx="805245" cy="676656"/>
          </a:xfrm>
          <a:prstGeom prst="rect">
            <a:avLst/>
          </a:prstGeom>
          <a:noFill/>
        </p:spPr>
        <p:txBody>
          <a:bodyPr wrap="square" lIns="95250" tIns="95250" rIns="95250" bIns="95250" rtlCol="0" anchor="t">
            <a:spAutoFit/>
          </a:bodyPr>
          <a:lstStyle/>
          <a:p>
            <a:pPr marL="0" indent="0" algn="ctr">
              <a:lnSpc>
                <a:spcPct val="113000"/>
              </a:lnSpc>
              <a:spcBef>
                <a:spcPts val="375"/>
              </a:spcBef>
              <a:buNone/>
            </a:pPr>
            <a:r>
              <a:rPr lang="en-US" sz="259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0"/>
              </a:rPr>
              <a:t>1</a:t>
            </a:r>
            <a:endParaRPr lang="en-US" sz="1440" dirty="0"/>
          </a:p>
        </p:txBody>
      </p:sp>
      <p:sp>
        <p:nvSpPr>
          <p:cNvPr id="9" name="Text 6"/>
          <p:cNvSpPr/>
          <p:nvPr>
            <p:custDataLst>
              <p:tags r:id="rId5"/>
            </p:custDataLst>
          </p:nvPr>
        </p:nvSpPr>
        <p:spPr>
          <a:xfrm>
            <a:off x="4402836" y="1703119"/>
            <a:ext cx="2560320" cy="484632"/>
          </a:xfrm>
          <a:prstGeom prst="rect">
            <a:avLst/>
          </a:prstGeom>
          <a:noFill/>
        </p:spPr>
        <p:txBody>
          <a:bodyPr wrap="square" lIns="95250" tIns="95250" rIns="95250" bIns="95250" rtlCol="0" anchor="t">
            <a:spAutoFit/>
          </a:bodyPr>
          <a:lstStyle/>
          <a:p>
            <a:pPr marL="0" indent="0">
              <a:lnSpc>
                <a:spcPct val="113000"/>
              </a:lnSpc>
              <a:spcBef>
                <a:spcPts val="375"/>
              </a:spcBef>
              <a:buNone/>
            </a:pPr>
            <a:r>
              <a:rPr lang="en-US" sz="1585" b="1" dirty="0">
                <a:solidFill>
                  <a:srgbClr val="10CABA"/>
                </a:solidFill>
                <a:latin typeface="微软雅黑" panose="020B0503020204020204" pitchFamily="34" charset="-122"/>
                <a:ea typeface="微软雅黑" panose="020B0503020204020204" pitchFamily="34" charset="-122"/>
                <a:cs typeface="微软雅黑" panose="020B0503020204020204" pitchFamily="34" charset="-120"/>
              </a:rPr>
              <a:t>趋势分析与预测</a:t>
            </a:r>
            <a:endParaRPr lang="en-US" sz="1440" dirty="0"/>
          </a:p>
        </p:txBody>
      </p:sp>
      <p:sp>
        <p:nvSpPr>
          <p:cNvPr id="10" name="Text 7"/>
          <p:cNvSpPr/>
          <p:nvPr>
            <p:custDataLst>
              <p:tags r:id="rId6"/>
            </p:custDataLst>
          </p:nvPr>
        </p:nvSpPr>
        <p:spPr>
          <a:xfrm>
            <a:off x="4402836" y="2012186"/>
            <a:ext cx="4123030" cy="841248"/>
          </a:xfrm>
          <a:prstGeom prst="rect">
            <a:avLst/>
          </a:prstGeom>
          <a:noFill/>
        </p:spPr>
        <p:txBody>
          <a:bodyPr wrap="square" lIns="95250" tIns="95250" rIns="95250" bIns="95250" rtlCol="0" anchor="t">
            <a:spAutoFit/>
          </a:bodyPr>
          <a:lstStyle/>
          <a:p>
            <a:pPr marL="0" indent="0" algn="just">
              <a:lnSpc>
                <a:spcPct val="100000"/>
              </a:lnSpc>
              <a:spcBef>
                <a:spcPts val="375"/>
              </a:spcBef>
              <a:buNone/>
            </a:pPr>
            <a:r>
              <a:rPr lang="en-US" sz="1010" dirty="0">
                <a:solidFill>
                  <a:srgbClr val="00070F"/>
                </a:solidFill>
                <a:latin typeface="微软雅黑" panose="020B0503020204020204" pitchFamily="34" charset="-122"/>
                <a:ea typeface="微软雅黑" panose="020B0503020204020204" pitchFamily="34" charset="-122"/>
                <a:cs typeface="微软雅黑" panose="020B0503020204020204" pitchFamily="34" charset="-120"/>
              </a:rPr>
              <a:t>利用机器学习算法对历史数据进行分析，OpenRank能够预测未来的趋势和变化。大屏上动态展示预测结果，帮助用户进行决策支持，优化策略制定，提前应对潜在风险。</a:t>
            </a:r>
            <a:endParaRPr lang="en-US" sz="1440" dirty="0"/>
          </a:p>
        </p:txBody>
      </p:sp>
      <p:sp>
        <p:nvSpPr>
          <p:cNvPr id="11" name="Shape 8"/>
          <p:cNvSpPr/>
          <p:nvPr>
            <p:custDataLst>
              <p:tags r:id="rId7"/>
            </p:custDataLst>
          </p:nvPr>
        </p:nvSpPr>
        <p:spPr>
          <a:xfrm>
            <a:off x="3675879" y="1857930"/>
            <a:ext cx="648669" cy="648669"/>
          </a:xfrm>
          <a:custGeom>
            <a:avLst/>
            <a:gdLst/>
            <a:ahLst/>
            <a:cxnLst/>
            <a:rect l="l" t="t" r="r" b="b"/>
            <a:pathLst>
              <a:path w="648669" h="648669">
                <a:moveTo>
                  <a:pt x="324335" y="0"/>
                </a:moveTo>
                <a:moveTo>
                  <a:pt x="324335" y="0"/>
                </a:moveTo>
                <a:cubicBezTo>
                  <a:pt x="503340" y="0"/>
                  <a:pt x="648669" y="145329"/>
                  <a:pt x="648669" y="324335"/>
                </a:cubicBezTo>
                <a:cubicBezTo>
                  <a:pt x="648669" y="503340"/>
                  <a:pt x="503340" y="648669"/>
                  <a:pt x="324335" y="648669"/>
                </a:cubicBezTo>
                <a:cubicBezTo>
                  <a:pt x="145329" y="648669"/>
                  <a:pt x="0" y="503340"/>
                  <a:pt x="0" y="324335"/>
                </a:cubicBezTo>
                <a:cubicBezTo>
                  <a:pt x="0" y="145329"/>
                  <a:pt x="145329" y="0"/>
                  <a:pt x="324335" y="0"/>
                </a:cubicBezTo>
                <a:close/>
              </a:path>
            </a:pathLst>
          </a:custGeom>
          <a:solidFill>
            <a:srgbClr val="10CABA"/>
          </a:solidFill>
        </p:spPr>
      </p:sp>
      <p:sp>
        <p:nvSpPr>
          <p:cNvPr id="12" name="Text 9"/>
          <p:cNvSpPr/>
          <p:nvPr>
            <p:custDataLst>
              <p:tags r:id="rId8"/>
            </p:custDataLst>
          </p:nvPr>
        </p:nvSpPr>
        <p:spPr>
          <a:xfrm>
            <a:off x="3597591" y="1843937"/>
            <a:ext cx="805245" cy="676656"/>
          </a:xfrm>
          <a:prstGeom prst="rect">
            <a:avLst/>
          </a:prstGeom>
          <a:noFill/>
        </p:spPr>
        <p:txBody>
          <a:bodyPr wrap="square" lIns="95250" tIns="95250" rIns="95250" bIns="95250" rtlCol="0" anchor="t">
            <a:spAutoFit/>
          </a:bodyPr>
          <a:lstStyle/>
          <a:p>
            <a:pPr marL="0" indent="0" algn="ctr">
              <a:lnSpc>
                <a:spcPct val="113000"/>
              </a:lnSpc>
              <a:spcBef>
                <a:spcPts val="375"/>
              </a:spcBef>
              <a:buNone/>
            </a:pPr>
            <a:r>
              <a:rPr lang="en-US" sz="259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0"/>
              </a:rPr>
              <a:t>2</a:t>
            </a:r>
            <a:endParaRPr lang="en-US" sz="1440" dirty="0"/>
          </a:p>
        </p:txBody>
      </p:sp>
      <p:sp>
        <p:nvSpPr>
          <p:cNvPr id="13" name="Text 10"/>
          <p:cNvSpPr/>
          <p:nvPr>
            <p:custDataLst>
              <p:tags r:id="rId9"/>
            </p:custDataLst>
          </p:nvPr>
        </p:nvSpPr>
        <p:spPr>
          <a:xfrm>
            <a:off x="4402836" y="2620136"/>
            <a:ext cx="2560320" cy="484632"/>
          </a:xfrm>
          <a:prstGeom prst="rect">
            <a:avLst/>
          </a:prstGeom>
          <a:noFill/>
        </p:spPr>
        <p:txBody>
          <a:bodyPr wrap="square" lIns="95250" tIns="95250" rIns="95250" bIns="95250" rtlCol="0" anchor="t">
            <a:spAutoFit/>
          </a:bodyPr>
          <a:lstStyle/>
          <a:p>
            <a:pPr marL="0" indent="0">
              <a:lnSpc>
                <a:spcPct val="113000"/>
              </a:lnSpc>
              <a:spcBef>
                <a:spcPts val="375"/>
              </a:spcBef>
              <a:buNone/>
            </a:pPr>
            <a:r>
              <a:rPr lang="en-US" sz="1585" b="1" dirty="0">
                <a:solidFill>
                  <a:srgbClr val="10CABA"/>
                </a:solidFill>
                <a:latin typeface="微软雅黑" panose="020B0503020204020204" pitchFamily="34" charset="-122"/>
                <a:ea typeface="微软雅黑" panose="020B0503020204020204" pitchFamily="34" charset="-122"/>
                <a:cs typeface="微软雅黑" panose="020B0503020204020204" pitchFamily="34" charset="-120"/>
              </a:rPr>
              <a:t>数据关联性分析</a:t>
            </a:r>
            <a:endParaRPr lang="en-US" sz="1440" dirty="0"/>
          </a:p>
        </p:txBody>
      </p:sp>
      <p:sp>
        <p:nvSpPr>
          <p:cNvPr id="14" name="Text 11"/>
          <p:cNvSpPr/>
          <p:nvPr>
            <p:custDataLst>
              <p:tags r:id="rId10"/>
            </p:custDataLst>
          </p:nvPr>
        </p:nvSpPr>
        <p:spPr>
          <a:xfrm>
            <a:off x="4402836" y="2922461"/>
            <a:ext cx="4123030" cy="1060704"/>
          </a:xfrm>
          <a:prstGeom prst="rect">
            <a:avLst/>
          </a:prstGeom>
          <a:noFill/>
        </p:spPr>
        <p:txBody>
          <a:bodyPr wrap="square" lIns="95250" tIns="95250" rIns="95250" bIns="95250" rtlCol="0" anchor="t">
            <a:spAutoFit/>
          </a:bodyPr>
          <a:lstStyle/>
          <a:p>
            <a:pPr marL="0" indent="0" algn="just">
              <a:lnSpc>
                <a:spcPct val="100000"/>
              </a:lnSpc>
              <a:spcBef>
                <a:spcPts val="375"/>
              </a:spcBef>
              <a:buNone/>
            </a:pPr>
            <a:r>
              <a:rPr lang="en-US" sz="1010" dirty="0">
                <a:solidFill>
                  <a:srgbClr val="00070F"/>
                </a:solidFill>
                <a:latin typeface="微软雅黑" panose="020B0503020204020204" pitchFamily="34" charset="-122"/>
                <a:ea typeface="微软雅黑" panose="020B0503020204020204" pitchFamily="34" charset="-122"/>
                <a:cs typeface="微软雅黑" panose="020B0503020204020204" pitchFamily="34" charset="-120"/>
              </a:rPr>
              <a:t>OpenRank具备强大的数据关联性分析功能，通过多维度的数据整合和关联计算，识别不同变量之间的潜在联系。可视化大屏直观展示关联关系，帮助用户深入理解数据背后的逻辑关系，提升问题解决效率。</a:t>
            </a:r>
            <a:endParaRPr lang="en-US" sz="1440" dirty="0"/>
          </a:p>
        </p:txBody>
      </p:sp>
      <p:sp>
        <p:nvSpPr>
          <p:cNvPr id="15" name="Shape 12"/>
          <p:cNvSpPr/>
          <p:nvPr>
            <p:custDataLst>
              <p:tags r:id="rId11"/>
            </p:custDataLst>
          </p:nvPr>
        </p:nvSpPr>
        <p:spPr>
          <a:xfrm>
            <a:off x="3675879" y="2780720"/>
            <a:ext cx="648669" cy="648669"/>
          </a:xfrm>
          <a:custGeom>
            <a:avLst/>
            <a:gdLst/>
            <a:ahLst/>
            <a:cxnLst/>
            <a:rect l="l" t="t" r="r" b="b"/>
            <a:pathLst>
              <a:path w="648669" h="648669">
                <a:moveTo>
                  <a:pt x="324335" y="0"/>
                </a:moveTo>
                <a:moveTo>
                  <a:pt x="324335" y="0"/>
                </a:moveTo>
                <a:cubicBezTo>
                  <a:pt x="503340" y="0"/>
                  <a:pt x="648669" y="145329"/>
                  <a:pt x="648669" y="324335"/>
                </a:cubicBezTo>
                <a:cubicBezTo>
                  <a:pt x="648669" y="503340"/>
                  <a:pt x="503340" y="648669"/>
                  <a:pt x="324335" y="648669"/>
                </a:cubicBezTo>
                <a:cubicBezTo>
                  <a:pt x="145329" y="648669"/>
                  <a:pt x="0" y="503340"/>
                  <a:pt x="0" y="324335"/>
                </a:cubicBezTo>
                <a:cubicBezTo>
                  <a:pt x="0" y="145329"/>
                  <a:pt x="145329" y="0"/>
                  <a:pt x="324335" y="0"/>
                </a:cubicBezTo>
                <a:close/>
              </a:path>
            </a:pathLst>
          </a:custGeom>
          <a:solidFill>
            <a:srgbClr val="10CABA"/>
          </a:solidFill>
        </p:spPr>
      </p:sp>
      <p:sp>
        <p:nvSpPr>
          <p:cNvPr id="16" name="Text 13"/>
          <p:cNvSpPr/>
          <p:nvPr>
            <p:custDataLst>
              <p:tags r:id="rId12"/>
            </p:custDataLst>
          </p:nvPr>
        </p:nvSpPr>
        <p:spPr>
          <a:xfrm>
            <a:off x="3597591" y="2766726"/>
            <a:ext cx="805245" cy="676656"/>
          </a:xfrm>
          <a:prstGeom prst="rect">
            <a:avLst/>
          </a:prstGeom>
          <a:noFill/>
        </p:spPr>
        <p:txBody>
          <a:bodyPr wrap="square" lIns="95250" tIns="95250" rIns="95250" bIns="95250" rtlCol="0" anchor="t">
            <a:spAutoFit/>
          </a:bodyPr>
          <a:lstStyle/>
          <a:p>
            <a:pPr marL="0" indent="0" algn="ctr">
              <a:lnSpc>
                <a:spcPct val="113000"/>
              </a:lnSpc>
              <a:spcBef>
                <a:spcPts val="375"/>
              </a:spcBef>
              <a:buNone/>
            </a:pPr>
            <a:r>
              <a:rPr lang="en-US" sz="259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0"/>
              </a:rPr>
              <a:t>3</a:t>
            </a:r>
            <a:endParaRPr lang="en-US" sz="1440" dirty="0"/>
          </a:p>
        </p:txBody>
      </p:sp>
      <p:sp>
        <p:nvSpPr>
          <p:cNvPr id="17" name="Text 14"/>
          <p:cNvSpPr/>
          <p:nvPr>
            <p:custDataLst>
              <p:tags r:id="rId13"/>
            </p:custDataLst>
          </p:nvPr>
        </p:nvSpPr>
        <p:spPr>
          <a:xfrm>
            <a:off x="4104544" y="3530410"/>
            <a:ext cx="2560320" cy="484632"/>
          </a:xfrm>
          <a:prstGeom prst="rect">
            <a:avLst/>
          </a:prstGeom>
          <a:noFill/>
        </p:spPr>
        <p:txBody>
          <a:bodyPr wrap="square" lIns="95250" tIns="95250" rIns="95250" bIns="95250" rtlCol="0" anchor="t">
            <a:spAutoFit/>
          </a:bodyPr>
          <a:lstStyle/>
          <a:p>
            <a:pPr marL="0" indent="0">
              <a:lnSpc>
                <a:spcPct val="113000"/>
              </a:lnSpc>
              <a:spcBef>
                <a:spcPts val="375"/>
              </a:spcBef>
              <a:buNone/>
            </a:pPr>
            <a:r>
              <a:rPr lang="en-US" sz="1585" b="1" dirty="0">
                <a:solidFill>
                  <a:srgbClr val="10CABA"/>
                </a:solidFill>
                <a:latin typeface="微软雅黑" panose="020B0503020204020204" pitchFamily="34" charset="-122"/>
                <a:ea typeface="微软雅黑" panose="020B0503020204020204" pitchFamily="34" charset="-122"/>
                <a:cs typeface="微软雅黑" panose="020B0503020204020204" pitchFamily="34" charset="-120"/>
              </a:rPr>
              <a:t>自动报警机制</a:t>
            </a:r>
            <a:endParaRPr lang="en-US" sz="1440" dirty="0"/>
          </a:p>
        </p:txBody>
      </p:sp>
      <p:sp>
        <p:nvSpPr>
          <p:cNvPr id="18" name="Text 15"/>
          <p:cNvSpPr/>
          <p:nvPr>
            <p:custDataLst>
              <p:tags r:id="rId14"/>
            </p:custDataLst>
          </p:nvPr>
        </p:nvSpPr>
        <p:spPr>
          <a:xfrm>
            <a:off x="4104544" y="3835798"/>
            <a:ext cx="4123030" cy="841248"/>
          </a:xfrm>
          <a:prstGeom prst="rect">
            <a:avLst/>
          </a:prstGeom>
          <a:noFill/>
        </p:spPr>
        <p:txBody>
          <a:bodyPr wrap="square" lIns="95250" tIns="95250" rIns="95250" bIns="95250" rtlCol="0" anchor="t">
            <a:spAutoFit/>
          </a:bodyPr>
          <a:lstStyle/>
          <a:p>
            <a:pPr marL="0" indent="0" algn="just">
              <a:lnSpc>
                <a:spcPct val="100000"/>
              </a:lnSpc>
              <a:spcBef>
                <a:spcPts val="375"/>
              </a:spcBef>
              <a:buNone/>
            </a:pPr>
            <a:r>
              <a:rPr lang="en-US" sz="1010" dirty="0">
                <a:solidFill>
                  <a:srgbClr val="00070F"/>
                </a:solidFill>
                <a:latin typeface="微软雅黑" panose="020B0503020204020204" pitchFamily="34" charset="-122"/>
                <a:ea typeface="微软雅黑" panose="020B0503020204020204" pitchFamily="34" charset="-122"/>
                <a:cs typeface="微软雅黑" panose="020B0503020204020204" pitchFamily="34" charset="-120"/>
              </a:rPr>
              <a:t>OpenRank集成了自动报警机制，能够在检测到关键指标异常或达到预定阈值时，及时发出警报。通过可视化大屏上的报警提示，用户可以迅速响应并采取相应措施，防止问题扩大化。</a:t>
            </a:r>
            <a:endParaRPr lang="en-US" sz="1440" dirty="0"/>
          </a:p>
        </p:txBody>
      </p:sp>
      <p:sp>
        <p:nvSpPr>
          <p:cNvPr id="19" name="Shape 16"/>
          <p:cNvSpPr/>
          <p:nvPr>
            <p:custDataLst>
              <p:tags r:id="rId15"/>
            </p:custDataLst>
          </p:nvPr>
        </p:nvSpPr>
        <p:spPr>
          <a:xfrm>
            <a:off x="3377587" y="3687954"/>
            <a:ext cx="648669" cy="648669"/>
          </a:xfrm>
          <a:custGeom>
            <a:avLst/>
            <a:gdLst/>
            <a:ahLst/>
            <a:cxnLst/>
            <a:rect l="l" t="t" r="r" b="b"/>
            <a:pathLst>
              <a:path w="648669" h="648669">
                <a:moveTo>
                  <a:pt x="324335" y="0"/>
                </a:moveTo>
                <a:moveTo>
                  <a:pt x="324335" y="0"/>
                </a:moveTo>
                <a:cubicBezTo>
                  <a:pt x="503340" y="0"/>
                  <a:pt x="648669" y="145329"/>
                  <a:pt x="648669" y="324335"/>
                </a:cubicBezTo>
                <a:cubicBezTo>
                  <a:pt x="648669" y="503340"/>
                  <a:pt x="503340" y="648669"/>
                  <a:pt x="324335" y="648669"/>
                </a:cubicBezTo>
                <a:cubicBezTo>
                  <a:pt x="145329" y="648669"/>
                  <a:pt x="0" y="503340"/>
                  <a:pt x="0" y="324335"/>
                </a:cubicBezTo>
                <a:cubicBezTo>
                  <a:pt x="0" y="145329"/>
                  <a:pt x="145329" y="0"/>
                  <a:pt x="324335" y="0"/>
                </a:cubicBezTo>
                <a:close/>
              </a:path>
            </a:pathLst>
          </a:custGeom>
          <a:solidFill>
            <a:srgbClr val="10CABA"/>
          </a:solidFill>
        </p:spPr>
      </p:sp>
      <p:sp>
        <p:nvSpPr>
          <p:cNvPr id="20" name="Text 17"/>
          <p:cNvSpPr/>
          <p:nvPr>
            <p:custDataLst>
              <p:tags r:id="rId16"/>
            </p:custDataLst>
          </p:nvPr>
        </p:nvSpPr>
        <p:spPr>
          <a:xfrm>
            <a:off x="3299299" y="3673960"/>
            <a:ext cx="805245" cy="676656"/>
          </a:xfrm>
          <a:prstGeom prst="rect">
            <a:avLst/>
          </a:prstGeom>
          <a:noFill/>
        </p:spPr>
        <p:txBody>
          <a:bodyPr wrap="square" lIns="95250" tIns="95250" rIns="95250" bIns="95250" rtlCol="0" anchor="t">
            <a:spAutoFit/>
          </a:bodyPr>
          <a:lstStyle/>
          <a:p>
            <a:pPr marL="0" indent="0" algn="ctr">
              <a:lnSpc>
                <a:spcPct val="113000"/>
              </a:lnSpc>
              <a:spcBef>
                <a:spcPts val="375"/>
              </a:spcBef>
              <a:buNone/>
            </a:pPr>
            <a:r>
              <a:rPr lang="en-US" sz="259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0"/>
              </a:rPr>
              <a:t>4</a:t>
            </a:r>
            <a:endParaRPr lang="en-US" sz="1440" dirty="0"/>
          </a:p>
        </p:txBody>
      </p:sp>
      <p:pic>
        <p:nvPicPr>
          <p:cNvPr id="21" name="Image 1" descr="preencoded.png"/>
          <p:cNvPicPr>
            <a:picLocks noChangeAspect="1"/>
          </p:cNvPicPr>
          <p:nvPr/>
        </p:nvPicPr>
        <p:blipFill>
          <a:blip r:embed="rId21"/>
          <a:stretch>
            <a:fillRect/>
          </a:stretch>
        </p:blipFill>
        <p:spPr>
          <a:xfrm>
            <a:off x="226308" y="1000987"/>
            <a:ext cx="3216748" cy="3250300"/>
          </a:xfrm>
          <a:prstGeom prst="rect">
            <a:avLst/>
          </a:prstGeom>
        </p:spPr>
      </p:pic>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DIAGRAM_VIRTUALLY_FRAME" val="{&quot;height&quot;:165.59740157480311,&quot;left&quot;:62.22551181102362,&quot;top&quot;:120.90338582677165,&quot;width&quot;:593.1185039370079}"/>
</p:tagLst>
</file>

<file path=ppt/tags/tag10.xml><?xml version="1.0" encoding="utf-8"?>
<p:tagLst xmlns:a="http://schemas.openxmlformats.org/drawingml/2006/main" xmlns:r="http://schemas.openxmlformats.org/officeDocument/2006/relationships" xmlns:p="http://schemas.openxmlformats.org/presentationml/2006/main">
  <p:tag name="KSO_WM_DIAGRAM_VIRTUALLY_FRAME" val="{&quot;height&quot;:165.59740157480311,&quot;left&quot;:62.22551181102362,&quot;top&quot;:120.90338582677165,&quot;width&quot;:593.1185039370079}"/>
</p:tagLst>
</file>

<file path=ppt/tags/tag100.xml><?xml version="1.0" encoding="utf-8"?>
<p:tagLst xmlns:a="http://schemas.openxmlformats.org/drawingml/2006/main" xmlns:r="http://schemas.openxmlformats.org/officeDocument/2006/relationships" xmlns:p="http://schemas.openxmlformats.org/presentationml/2006/main">
  <p:tag name="KSO_WM_DIAGRAM_VIRTUALLY_FRAME" val="{&quot;height&quot;:270.36,&quot;left&quot;:46.75070866141732,&quot;top&quot;:82.58401574803149,&quot;width&quot;:626.4985826771654}"/>
</p:tagLst>
</file>

<file path=ppt/tags/tag101.xml><?xml version="1.0" encoding="utf-8"?>
<p:tagLst xmlns:a="http://schemas.openxmlformats.org/drawingml/2006/main" xmlns:r="http://schemas.openxmlformats.org/officeDocument/2006/relationships" xmlns:p="http://schemas.openxmlformats.org/presentationml/2006/main">
  <p:tag name="KSO_WM_DIAGRAM_VIRTUALLY_FRAME" val="{&quot;height&quot;:270.36,&quot;left&quot;:46.75070866141732,&quot;top&quot;:82.58401574803149,&quot;width&quot;:626.4985826771654}"/>
</p:tagLst>
</file>

<file path=ppt/tags/tag102.xml><?xml version="1.0" encoding="utf-8"?>
<p:tagLst xmlns:a="http://schemas.openxmlformats.org/drawingml/2006/main" xmlns:r="http://schemas.openxmlformats.org/officeDocument/2006/relationships" xmlns:p="http://schemas.openxmlformats.org/presentationml/2006/main">
  <p:tag name="KSO_WM_DIAGRAM_VIRTUALLY_FRAME" val="{&quot;height&quot;:270.36,&quot;left&quot;:46.75070866141732,&quot;top&quot;:82.58401574803149,&quot;width&quot;:626.4985826771654}"/>
</p:tagLst>
</file>

<file path=ppt/tags/tag103.xml><?xml version="1.0" encoding="utf-8"?>
<p:tagLst xmlns:a="http://schemas.openxmlformats.org/drawingml/2006/main" xmlns:r="http://schemas.openxmlformats.org/officeDocument/2006/relationships" xmlns:p="http://schemas.openxmlformats.org/presentationml/2006/main">
  <p:tag name="KSO_WM_DIAGRAM_VIRTUALLY_FRAME" val="{&quot;height&quot;:270.36,&quot;left&quot;:46.75070866141732,&quot;top&quot;:82.58401574803149,&quot;width&quot;:626.4985826771654}"/>
</p:tagLst>
</file>

<file path=ppt/tags/tag104.xml><?xml version="1.0" encoding="utf-8"?>
<p:tagLst xmlns:a="http://schemas.openxmlformats.org/drawingml/2006/main" xmlns:r="http://schemas.openxmlformats.org/officeDocument/2006/relationships" xmlns:p="http://schemas.openxmlformats.org/presentationml/2006/main">
  <p:tag name="KSO_WM_DIAGRAM_VIRTUALLY_FRAME" val="{&quot;height&quot;:270.36,&quot;left&quot;:46.75070866141732,&quot;top&quot;:82.58401574803149,&quot;width&quot;:626.4985826771654}"/>
</p:tagLst>
</file>

<file path=ppt/tags/tag105.xml><?xml version="1.0" encoding="utf-8"?>
<p:tagLst xmlns:a="http://schemas.openxmlformats.org/drawingml/2006/main" xmlns:r="http://schemas.openxmlformats.org/officeDocument/2006/relationships" xmlns:p="http://schemas.openxmlformats.org/presentationml/2006/main">
  <p:tag name="KSO_WM_DIAGRAM_VIRTUALLY_FRAME" val="{&quot;height&quot;:270.36,&quot;left&quot;:46.75070866141732,&quot;top&quot;:82.58401574803149,&quot;width&quot;:626.4985826771654}"/>
</p:tagLst>
</file>

<file path=ppt/tags/tag106.xml><?xml version="1.0" encoding="utf-8"?>
<p:tagLst xmlns:a="http://schemas.openxmlformats.org/drawingml/2006/main" xmlns:r="http://schemas.openxmlformats.org/officeDocument/2006/relationships" xmlns:p="http://schemas.openxmlformats.org/presentationml/2006/main">
  <p:tag name="KSO_WM_DIAGRAM_VIRTUALLY_FRAME" val="{&quot;height&quot;:270.36,&quot;left&quot;:46.75070866141732,&quot;top&quot;:82.58401574803149,&quot;width&quot;:626.4985826771654}"/>
</p:tagLst>
</file>

<file path=ppt/tags/tag107.xml><?xml version="1.0" encoding="utf-8"?>
<p:tagLst xmlns:a="http://schemas.openxmlformats.org/drawingml/2006/main" xmlns:r="http://schemas.openxmlformats.org/officeDocument/2006/relationships" xmlns:p="http://schemas.openxmlformats.org/presentationml/2006/main">
  <p:tag name="KSO_WM_DIAGRAM_VIRTUALLY_FRAME" val="{&quot;height&quot;:270.36,&quot;left&quot;:46.75070866141732,&quot;top&quot;:82.58401574803149,&quot;width&quot;:626.4985826771654}"/>
</p:tagLst>
</file>

<file path=ppt/tags/tag108.xml><?xml version="1.0" encoding="utf-8"?>
<p:tagLst xmlns:a="http://schemas.openxmlformats.org/drawingml/2006/main" xmlns:r="http://schemas.openxmlformats.org/officeDocument/2006/relationships" xmlns:p="http://schemas.openxmlformats.org/presentationml/2006/main">
  <p:tag name="KSO_WM_DIAGRAM_VIRTUALLY_FRAME" val="{&quot;height&quot;:270.36,&quot;left&quot;:46.75070866141732,&quot;top&quot;:82.58401574803149,&quot;width&quot;:626.4985826771654}"/>
</p:tagLst>
</file>

<file path=ppt/tags/tag109.xml><?xml version="1.0" encoding="utf-8"?>
<p:tagLst xmlns:a="http://schemas.openxmlformats.org/drawingml/2006/main" xmlns:r="http://schemas.openxmlformats.org/officeDocument/2006/relationships" xmlns:p="http://schemas.openxmlformats.org/presentationml/2006/main">
  <p:tag name="KSO_WM_DIAGRAM_VIRTUALLY_FRAME" val="{&quot;height&quot;:284.26338582677164,&quot;left&quot;:71.3984251968504,&quot;top&quot;:78.17866141732284,&quot;width&quot;:585.4448219415838}"/>
</p:tagLst>
</file>

<file path=ppt/tags/tag11.xml><?xml version="1.0" encoding="utf-8"?>
<p:tagLst xmlns:a="http://schemas.openxmlformats.org/drawingml/2006/main" xmlns:r="http://schemas.openxmlformats.org/officeDocument/2006/relationships" xmlns:p="http://schemas.openxmlformats.org/presentationml/2006/main">
  <p:tag name="KSO_WM_DIAGRAM_VIRTUALLY_FRAME" val="{&quot;height&quot;:165.59740157480311,&quot;left&quot;:62.22551181102362,&quot;top&quot;:120.90338582677165,&quot;width&quot;:593.1185039370079}"/>
</p:tagLst>
</file>

<file path=ppt/tags/tag110.xml><?xml version="1.0" encoding="utf-8"?>
<p:tagLst xmlns:a="http://schemas.openxmlformats.org/drawingml/2006/main" xmlns:r="http://schemas.openxmlformats.org/officeDocument/2006/relationships" xmlns:p="http://schemas.openxmlformats.org/presentationml/2006/main">
  <p:tag name="KSO_WM_DIAGRAM_VIRTUALLY_FRAME" val="{&quot;height&quot;:284.26338582677164,&quot;left&quot;:71.3984251968504,&quot;top&quot;:78.17866141732284,&quot;width&quot;:585.4448219415838}"/>
</p:tagLst>
</file>

<file path=ppt/tags/tag111.xml><?xml version="1.0" encoding="utf-8"?>
<p:tagLst xmlns:a="http://schemas.openxmlformats.org/drawingml/2006/main" xmlns:r="http://schemas.openxmlformats.org/officeDocument/2006/relationships" xmlns:p="http://schemas.openxmlformats.org/presentationml/2006/main">
  <p:tag name="KSO_WM_DIAGRAM_VIRTUALLY_FRAME" val="{&quot;height&quot;:284.26338582677164,&quot;left&quot;:71.3984251968504,&quot;top&quot;:78.17866141732284,&quot;width&quot;:585.4448219415838}"/>
</p:tagLst>
</file>

<file path=ppt/tags/tag112.xml><?xml version="1.0" encoding="utf-8"?>
<p:tagLst xmlns:a="http://schemas.openxmlformats.org/drawingml/2006/main" xmlns:r="http://schemas.openxmlformats.org/officeDocument/2006/relationships" xmlns:p="http://schemas.openxmlformats.org/presentationml/2006/main">
  <p:tag name="KSO_WM_DIAGRAM_VIRTUALLY_FRAME" val="{&quot;height&quot;:284.26338582677164,&quot;left&quot;:71.3984251968504,&quot;top&quot;:78.17866141732284,&quot;width&quot;:585.4448219415838}"/>
</p:tagLst>
</file>

<file path=ppt/tags/tag113.xml><?xml version="1.0" encoding="utf-8"?>
<p:tagLst xmlns:a="http://schemas.openxmlformats.org/drawingml/2006/main" xmlns:r="http://schemas.openxmlformats.org/officeDocument/2006/relationships" xmlns:p="http://schemas.openxmlformats.org/presentationml/2006/main">
  <p:tag name="KSO_WM_DIAGRAM_VIRTUALLY_FRAME" val="{&quot;height&quot;:284.26338582677164,&quot;left&quot;:71.3984251968504,&quot;top&quot;:78.17866141732284,&quot;width&quot;:585.4448219415838}"/>
</p:tagLst>
</file>

<file path=ppt/tags/tag114.xml><?xml version="1.0" encoding="utf-8"?>
<p:tagLst xmlns:a="http://schemas.openxmlformats.org/drawingml/2006/main" xmlns:r="http://schemas.openxmlformats.org/officeDocument/2006/relationships" xmlns:p="http://schemas.openxmlformats.org/presentationml/2006/main">
  <p:tag name="KSO_WM_DIAGRAM_VIRTUALLY_FRAME" val="{&quot;height&quot;:284.26338582677164,&quot;left&quot;:71.3984251968504,&quot;top&quot;:78.17866141732284,&quot;width&quot;:585.4448219415838}"/>
</p:tagLst>
</file>

<file path=ppt/tags/tag115.xml><?xml version="1.0" encoding="utf-8"?>
<p:tagLst xmlns:a="http://schemas.openxmlformats.org/drawingml/2006/main" xmlns:r="http://schemas.openxmlformats.org/officeDocument/2006/relationships" xmlns:p="http://schemas.openxmlformats.org/presentationml/2006/main">
  <p:tag name="KSO_WM_DIAGRAM_VIRTUALLY_FRAME" val="{&quot;height&quot;:284.26338582677164,&quot;left&quot;:71.3984251968504,&quot;top&quot;:78.17866141732284,&quot;width&quot;:585.4448219415838}"/>
</p:tagLst>
</file>

<file path=ppt/tags/tag116.xml><?xml version="1.0" encoding="utf-8"?>
<p:tagLst xmlns:a="http://schemas.openxmlformats.org/drawingml/2006/main" xmlns:r="http://schemas.openxmlformats.org/officeDocument/2006/relationships" xmlns:p="http://schemas.openxmlformats.org/presentationml/2006/main">
  <p:tag name="KSO_WM_DIAGRAM_VIRTUALLY_FRAME" val="{&quot;height&quot;:284.26338582677164,&quot;left&quot;:71.3984251968504,&quot;top&quot;:78.17866141732284,&quot;width&quot;:585.4448219415838}"/>
</p:tagLst>
</file>

<file path=ppt/tags/tag117.xml><?xml version="1.0" encoding="utf-8"?>
<p:tagLst xmlns:a="http://schemas.openxmlformats.org/drawingml/2006/main" xmlns:r="http://schemas.openxmlformats.org/officeDocument/2006/relationships" xmlns:p="http://schemas.openxmlformats.org/presentationml/2006/main">
  <p:tag name="KSO_WM_DIAGRAM_VIRTUALLY_FRAME" val="{&quot;height&quot;:284.26338582677164,&quot;left&quot;:71.3984251968504,&quot;top&quot;:78.17866141732284,&quot;width&quot;:585.4448219415838}"/>
</p:tagLst>
</file>

<file path=ppt/tags/tag118.xml><?xml version="1.0" encoding="utf-8"?>
<p:tagLst xmlns:a="http://schemas.openxmlformats.org/drawingml/2006/main" xmlns:r="http://schemas.openxmlformats.org/officeDocument/2006/relationships" xmlns:p="http://schemas.openxmlformats.org/presentationml/2006/main">
  <p:tag name="KSO_WM_DIAGRAM_VIRTUALLY_FRAME" val="{&quot;height&quot;:284.26338582677164,&quot;left&quot;:71.3984251968504,&quot;top&quot;:78.17866141732284,&quot;width&quot;:585.4448219415838}"/>
</p:tagLst>
</file>

<file path=ppt/tags/tag119.xml><?xml version="1.0" encoding="utf-8"?>
<p:tagLst xmlns:a="http://schemas.openxmlformats.org/drawingml/2006/main" xmlns:r="http://schemas.openxmlformats.org/officeDocument/2006/relationships" xmlns:p="http://schemas.openxmlformats.org/presentationml/2006/main">
  <p:tag name="KSO_WM_DIAGRAM_VIRTUALLY_FRAME" val="{&quot;height&quot;:284.26338582677164,&quot;left&quot;:71.3984251968504,&quot;top&quot;:78.17866141732284,&quot;width&quot;:585.4448219415838}"/>
</p:tagLst>
</file>

<file path=ppt/tags/tag12.xml><?xml version="1.0" encoding="utf-8"?>
<p:tagLst xmlns:a="http://schemas.openxmlformats.org/drawingml/2006/main" xmlns:r="http://schemas.openxmlformats.org/officeDocument/2006/relationships" xmlns:p="http://schemas.openxmlformats.org/presentationml/2006/main">
  <p:tag name="KSO_WM_DIAGRAM_VIRTUALLY_FRAME" val="{&quot;height&quot;:165.59740157480311,&quot;left&quot;:62.22551181102362,&quot;top&quot;:120.90338582677165,&quot;width&quot;:593.1185039370079}"/>
</p:tagLst>
</file>

<file path=ppt/tags/tag120.xml><?xml version="1.0" encoding="utf-8"?>
<p:tagLst xmlns:a="http://schemas.openxmlformats.org/drawingml/2006/main" xmlns:r="http://schemas.openxmlformats.org/officeDocument/2006/relationships" xmlns:p="http://schemas.openxmlformats.org/presentationml/2006/main">
  <p:tag name="KSO_WM_DIAGRAM_VIRTUALLY_FRAME" val="{&quot;height&quot;:284.26338582677164,&quot;left&quot;:71.3984251968504,&quot;top&quot;:78.17866141732284,&quot;width&quot;:585.4448219415838}"/>
</p:tagLst>
</file>

<file path=ppt/tags/tag121.xml><?xml version="1.0" encoding="utf-8"?>
<p:tagLst xmlns:a="http://schemas.openxmlformats.org/drawingml/2006/main" xmlns:r="http://schemas.openxmlformats.org/officeDocument/2006/relationships" xmlns:p="http://schemas.openxmlformats.org/presentationml/2006/main">
  <p:tag name="KSO_WM_DIAGRAM_VIRTUALLY_FRAME" val="{&quot;height&quot;:284.26338582677164,&quot;left&quot;:71.3984251968504,&quot;top&quot;:78.17866141732284,&quot;width&quot;:585.4448219415838}"/>
</p:tagLst>
</file>

<file path=ppt/tags/tag122.xml><?xml version="1.0" encoding="utf-8"?>
<p:tagLst xmlns:a="http://schemas.openxmlformats.org/drawingml/2006/main" xmlns:r="http://schemas.openxmlformats.org/officeDocument/2006/relationships" xmlns:p="http://schemas.openxmlformats.org/presentationml/2006/main">
  <p:tag name="KSO_WM_DIAGRAM_VIRTUALLY_FRAME" val="{&quot;height&quot;:284.26338582677164,&quot;left&quot;:71.3984251968504,&quot;top&quot;:78.17866141732284,&quot;width&quot;:585.4448219415838}"/>
</p:tagLst>
</file>

<file path=ppt/tags/tag123.xml><?xml version="1.0" encoding="utf-8"?>
<p:tagLst xmlns:a="http://schemas.openxmlformats.org/drawingml/2006/main" xmlns:r="http://schemas.openxmlformats.org/officeDocument/2006/relationships" xmlns:p="http://schemas.openxmlformats.org/presentationml/2006/main">
  <p:tag name="KSO_WM_DIAGRAM_VIRTUALLY_FRAME" val="{&quot;height&quot;:284.26338582677164,&quot;left&quot;:71.3984251968504,&quot;top&quot;:78.17866141732284,&quot;width&quot;:585.4448219415838}"/>
</p:tagLst>
</file>

<file path=ppt/tags/tag124.xml><?xml version="1.0" encoding="utf-8"?>
<p:tagLst xmlns:a="http://schemas.openxmlformats.org/drawingml/2006/main" xmlns:r="http://schemas.openxmlformats.org/officeDocument/2006/relationships" xmlns:p="http://schemas.openxmlformats.org/presentationml/2006/main">
  <p:tag name="KSO_WM_DIAGRAM_VIRTUALLY_FRAME" val="{&quot;height&quot;:284.26338582677164,&quot;left&quot;:71.3984251968504,&quot;top&quot;:78.17866141732284,&quot;width&quot;:585.4448219415838}"/>
</p:tagLst>
</file>

<file path=ppt/tags/tag125.xml><?xml version="1.0" encoding="utf-8"?>
<p:tagLst xmlns:a="http://schemas.openxmlformats.org/drawingml/2006/main" xmlns:r="http://schemas.openxmlformats.org/officeDocument/2006/relationships" xmlns:p="http://schemas.openxmlformats.org/presentationml/2006/main">
  <p:tag name="KSO_WM_DIAGRAM_VIRTUALLY_FRAME" val="{&quot;height&quot;:253.07999999999998,&quot;left&quot;:46.98535433070866,&quot;top&quot;:75.96000000000001,&quot;width&quot;:626.4986614173229}"/>
</p:tagLst>
</file>

<file path=ppt/tags/tag126.xml><?xml version="1.0" encoding="utf-8"?>
<p:tagLst xmlns:a="http://schemas.openxmlformats.org/drawingml/2006/main" xmlns:r="http://schemas.openxmlformats.org/officeDocument/2006/relationships" xmlns:p="http://schemas.openxmlformats.org/presentationml/2006/main">
  <p:tag name="KSO_WM_DIAGRAM_VIRTUALLY_FRAME" val="{&quot;height&quot;:253.07999999999998,&quot;left&quot;:46.98535433070866,&quot;top&quot;:75.96000000000001,&quot;width&quot;:626.4986614173229}"/>
</p:tagLst>
</file>

<file path=ppt/tags/tag127.xml><?xml version="1.0" encoding="utf-8"?>
<p:tagLst xmlns:a="http://schemas.openxmlformats.org/drawingml/2006/main" xmlns:r="http://schemas.openxmlformats.org/officeDocument/2006/relationships" xmlns:p="http://schemas.openxmlformats.org/presentationml/2006/main">
  <p:tag name="KSO_WM_DIAGRAM_VIRTUALLY_FRAME" val="{&quot;height&quot;:253.07999999999998,&quot;left&quot;:46.98535433070866,&quot;top&quot;:75.96000000000001,&quot;width&quot;:626.4986614173229}"/>
</p:tagLst>
</file>

<file path=ppt/tags/tag128.xml><?xml version="1.0" encoding="utf-8"?>
<p:tagLst xmlns:a="http://schemas.openxmlformats.org/drawingml/2006/main" xmlns:r="http://schemas.openxmlformats.org/officeDocument/2006/relationships" xmlns:p="http://schemas.openxmlformats.org/presentationml/2006/main">
  <p:tag name="KSO_WM_DIAGRAM_VIRTUALLY_FRAME" val="{&quot;height&quot;:253.07999999999998,&quot;left&quot;:46.98535433070866,&quot;top&quot;:75.96000000000001,&quot;width&quot;:626.4986614173229}"/>
</p:tagLst>
</file>

<file path=ppt/tags/tag129.xml><?xml version="1.0" encoding="utf-8"?>
<p:tagLst xmlns:a="http://schemas.openxmlformats.org/drawingml/2006/main" xmlns:r="http://schemas.openxmlformats.org/officeDocument/2006/relationships" xmlns:p="http://schemas.openxmlformats.org/presentationml/2006/main">
  <p:tag name="KSO_WM_DIAGRAM_VIRTUALLY_FRAME" val="{&quot;height&quot;:253.07999999999998,&quot;left&quot;:46.98535433070866,&quot;top&quot;:75.96000000000001,&quot;width&quot;:626.4986614173229}"/>
</p:tagLst>
</file>

<file path=ppt/tags/tag13.xml><?xml version="1.0" encoding="utf-8"?>
<p:tagLst xmlns:a="http://schemas.openxmlformats.org/drawingml/2006/main" xmlns:r="http://schemas.openxmlformats.org/officeDocument/2006/relationships" xmlns:p="http://schemas.openxmlformats.org/presentationml/2006/main">
  <p:tag name="KSO_WM_DIAGRAM_VIRTUALLY_FRAME" val="{&quot;height&quot;:234.72456692913383,&quot;left&quot;:42.30551181102362,&quot;top&quot;:76.09330708661417,&quot;width&quot;:635.3889763779528}"/>
</p:tagLst>
</file>

<file path=ppt/tags/tag130.xml><?xml version="1.0" encoding="utf-8"?>
<p:tagLst xmlns:a="http://schemas.openxmlformats.org/drawingml/2006/main" xmlns:r="http://schemas.openxmlformats.org/officeDocument/2006/relationships" xmlns:p="http://schemas.openxmlformats.org/presentationml/2006/main">
  <p:tag name="KSO_WM_DIAGRAM_VIRTUALLY_FRAME" val="{&quot;height&quot;:253.07999999999998,&quot;left&quot;:46.98535433070866,&quot;top&quot;:75.96000000000001,&quot;width&quot;:626.4986614173229}"/>
</p:tagLst>
</file>

<file path=ppt/tags/tag131.xml><?xml version="1.0" encoding="utf-8"?>
<p:tagLst xmlns:a="http://schemas.openxmlformats.org/drawingml/2006/main" xmlns:r="http://schemas.openxmlformats.org/officeDocument/2006/relationships" xmlns:p="http://schemas.openxmlformats.org/presentationml/2006/main">
  <p:tag name="KSO_WM_DIAGRAM_VIRTUALLY_FRAME" val="{&quot;height&quot;:253.07999999999998,&quot;left&quot;:46.98535433070866,&quot;top&quot;:75.96000000000001,&quot;width&quot;:626.4986614173229}"/>
</p:tagLst>
</file>

<file path=ppt/tags/tag132.xml><?xml version="1.0" encoding="utf-8"?>
<p:tagLst xmlns:a="http://schemas.openxmlformats.org/drawingml/2006/main" xmlns:r="http://schemas.openxmlformats.org/officeDocument/2006/relationships" xmlns:p="http://schemas.openxmlformats.org/presentationml/2006/main">
  <p:tag name="KSO_WM_DIAGRAM_VIRTUALLY_FRAME" val="{&quot;height&quot;:253.07999999999998,&quot;left&quot;:46.98535433070866,&quot;top&quot;:75.96000000000001,&quot;width&quot;:626.4986614173229}"/>
</p:tagLst>
</file>

<file path=ppt/tags/tag133.xml><?xml version="1.0" encoding="utf-8"?>
<p:tagLst xmlns:a="http://schemas.openxmlformats.org/drawingml/2006/main" xmlns:r="http://schemas.openxmlformats.org/officeDocument/2006/relationships" xmlns:p="http://schemas.openxmlformats.org/presentationml/2006/main">
  <p:tag name="KSO_WM_DIAGRAM_VIRTUALLY_FRAME" val="{&quot;height&quot;:253.07999999999998,&quot;left&quot;:46.98535433070866,&quot;top&quot;:75.96000000000001,&quot;width&quot;:626.4986614173229}"/>
</p:tagLst>
</file>

<file path=ppt/tags/tag134.xml><?xml version="1.0" encoding="utf-8"?>
<p:tagLst xmlns:a="http://schemas.openxmlformats.org/drawingml/2006/main" xmlns:r="http://schemas.openxmlformats.org/officeDocument/2006/relationships" xmlns:p="http://schemas.openxmlformats.org/presentationml/2006/main">
  <p:tag name="KSO_WM_DIAGRAM_VIRTUALLY_FRAME" val="{&quot;height&quot;:253.07999999999998,&quot;left&quot;:46.98535433070866,&quot;top&quot;:75.96000000000001,&quot;width&quot;:626.4986614173229}"/>
</p:tagLst>
</file>

<file path=ppt/tags/tag135.xml><?xml version="1.0" encoding="utf-8"?>
<p:tagLst xmlns:a="http://schemas.openxmlformats.org/drawingml/2006/main" xmlns:r="http://schemas.openxmlformats.org/officeDocument/2006/relationships" xmlns:p="http://schemas.openxmlformats.org/presentationml/2006/main">
  <p:tag name="KSO_WM_DIAGRAM_VIRTUALLY_FRAME" val="{&quot;height&quot;:286.02543307086614,&quot;left&quot;:46.71417322834645,&quot;top&quot;:75.55259842519685,&quot;width&quot;:626.5716535433072}"/>
</p:tagLst>
</file>

<file path=ppt/tags/tag136.xml><?xml version="1.0" encoding="utf-8"?>
<p:tagLst xmlns:a="http://schemas.openxmlformats.org/drawingml/2006/main" xmlns:r="http://schemas.openxmlformats.org/officeDocument/2006/relationships" xmlns:p="http://schemas.openxmlformats.org/presentationml/2006/main">
  <p:tag name="KSO_WM_DIAGRAM_VIRTUALLY_FRAME" val="{&quot;height&quot;:286.02543307086614,&quot;left&quot;:46.71417322834645,&quot;top&quot;:75.55259842519685,&quot;width&quot;:626.5716535433072}"/>
</p:tagLst>
</file>

<file path=ppt/tags/tag137.xml><?xml version="1.0" encoding="utf-8"?>
<p:tagLst xmlns:a="http://schemas.openxmlformats.org/drawingml/2006/main" xmlns:r="http://schemas.openxmlformats.org/officeDocument/2006/relationships" xmlns:p="http://schemas.openxmlformats.org/presentationml/2006/main">
  <p:tag name="KSO_WM_DIAGRAM_VIRTUALLY_FRAME" val="{&quot;height&quot;:286.02543307086614,&quot;left&quot;:46.71417322834645,&quot;top&quot;:75.55259842519685,&quot;width&quot;:626.5716535433072}"/>
</p:tagLst>
</file>

<file path=ppt/tags/tag138.xml><?xml version="1.0" encoding="utf-8"?>
<p:tagLst xmlns:a="http://schemas.openxmlformats.org/drawingml/2006/main" xmlns:r="http://schemas.openxmlformats.org/officeDocument/2006/relationships" xmlns:p="http://schemas.openxmlformats.org/presentationml/2006/main">
  <p:tag name="KSO_WM_DIAGRAM_VIRTUALLY_FRAME" val="{&quot;height&quot;:286.02543307086614,&quot;left&quot;:46.71417322834645,&quot;top&quot;:75.55259842519685,&quot;width&quot;:626.5716535433072}"/>
</p:tagLst>
</file>

<file path=ppt/tags/tag139.xml><?xml version="1.0" encoding="utf-8"?>
<p:tagLst xmlns:a="http://schemas.openxmlformats.org/drawingml/2006/main" xmlns:r="http://schemas.openxmlformats.org/officeDocument/2006/relationships" xmlns:p="http://schemas.openxmlformats.org/presentationml/2006/main">
  <p:tag name="KSO_WM_DIAGRAM_VIRTUALLY_FRAME" val="{&quot;height&quot;:286.02543307086614,&quot;left&quot;:46.71417322834645,&quot;top&quot;:75.55259842519685,&quot;width&quot;:626.5716535433072}"/>
</p:tagLst>
</file>

<file path=ppt/tags/tag14.xml><?xml version="1.0" encoding="utf-8"?>
<p:tagLst xmlns:a="http://schemas.openxmlformats.org/drawingml/2006/main" xmlns:r="http://schemas.openxmlformats.org/officeDocument/2006/relationships" xmlns:p="http://schemas.openxmlformats.org/presentationml/2006/main">
  <p:tag name="KSO_WM_DIAGRAM_VIRTUALLY_FRAME" val="{&quot;height&quot;:234.72456692913383,&quot;left&quot;:42.30551181102362,&quot;top&quot;:76.09330708661417,&quot;width&quot;:635.3889763779528}"/>
</p:tagLst>
</file>

<file path=ppt/tags/tag140.xml><?xml version="1.0" encoding="utf-8"?>
<p:tagLst xmlns:a="http://schemas.openxmlformats.org/drawingml/2006/main" xmlns:r="http://schemas.openxmlformats.org/officeDocument/2006/relationships" xmlns:p="http://schemas.openxmlformats.org/presentationml/2006/main">
  <p:tag name="KSO_WM_DIAGRAM_VIRTUALLY_FRAME" val="{&quot;height&quot;:286.02543307086614,&quot;left&quot;:46.71417322834645,&quot;top&quot;:75.55259842519685,&quot;width&quot;:626.5716535433072}"/>
</p:tagLst>
</file>

<file path=ppt/tags/tag141.xml><?xml version="1.0" encoding="utf-8"?>
<p:tagLst xmlns:a="http://schemas.openxmlformats.org/drawingml/2006/main" xmlns:r="http://schemas.openxmlformats.org/officeDocument/2006/relationships" xmlns:p="http://schemas.openxmlformats.org/presentationml/2006/main">
  <p:tag name="KSO_WM_DIAGRAM_VIRTUALLY_FRAME" val="{&quot;height&quot;:242.54055118110236,&quot;left&quot;:65.03181102362205,&quot;top&quot;:68.30078740157481,&quot;width&quot;:589.936377952756}"/>
</p:tagLst>
</file>

<file path=ppt/tags/tag142.xml><?xml version="1.0" encoding="utf-8"?>
<p:tagLst xmlns:a="http://schemas.openxmlformats.org/drawingml/2006/main" xmlns:r="http://schemas.openxmlformats.org/officeDocument/2006/relationships" xmlns:p="http://schemas.openxmlformats.org/presentationml/2006/main">
  <p:tag name="KSO_WM_DIAGRAM_VIRTUALLY_FRAME" val="{&quot;height&quot;:242.54055118110236,&quot;left&quot;:65.03181102362205,&quot;top&quot;:68.30078740157481,&quot;width&quot;:589.936377952756}"/>
</p:tagLst>
</file>

<file path=ppt/tags/tag143.xml><?xml version="1.0" encoding="utf-8"?>
<p:tagLst xmlns:a="http://schemas.openxmlformats.org/drawingml/2006/main" xmlns:r="http://schemas.openxmlformats.org/officeDocument/2006/relationships" xmlns:p="http://schemas.openxmlformats.org/presentationml/2006/main">
  <p:tag name="KSO_WM_DIAGRAM_VIRTUALLY_FRAME" val="{&quot;height&quot;:242.54055118110236,&quot;left&quot;:65.03181102362205,&quot;top&quot;:68.30078740157481,&quot;width&quot;:589.936377952756}"/>
</p:tagLst>
</file>

<file path=ppt/tags/tag144.xml><?xml version="1.0" encoding="utf-8"?>
<p:tagLst xmlns:a="http://schemas.openxmlformats.org/drawingml/2006/main" xmlns:r="http://schemas.openxmlformats.org/officeDocument/2006/relationships" xmlns:p="http://schemas.openxmlformats.org/presentationml/2006/main">
  <p:tag name="KSO_WM_DIAGRAM_VIRTUALLY_FRAME" val="{&quot;height&quot;:242.54055118110236,&quot;left&quot;:65.03181102362205,&quot;top&quot;:68.30078740157481,&quot;width&quot;:589.936377952756}"/>
</p:tagLst>
</file>

<file path=ppt/tags/tag145.xml><?xml version="1.0" encoding="utf-8"?>
<p:tagLst xmlns:a="http://schemas.openxmlformats.org/drawingml/2006/main" xmlns:r="http://schemas.openxmlformats.org/officeDocument/2006/relationships" xmlns:p="http://schemas.openxmlformats.org/presentationml/2006/main">
  <p:tag name="KSO_WM_DIAGRAM_VIRTUALLY_FRAME" val="{&quot;height&quot;:242.54055118110236,&quot;left&quot;:65.03181102362205,&quot;top&quot;:68.30078740157481,&quot;width&quot;:589.936377952756}"/>
</p:tagLst>
</file>

<file path=ppt/tags/tag146.xml><?xml version="1.0" encoding="utf-8"?>
<p:tagLst xmlns:a="http://schemas.openxmlformats.org/drawingml/2006/main" xmlns:r="http://schemas.openxmlformats.org/officeDocument/2006/relationships" xmlns:p="http://schemas.openxmlformats.org/presentationml/2006/main">
  <p:tag name="KSO_WM_DIAGRAM_VIRTUALLY_FRAME" val="{&quot;height&quot;:242.54055118110236,&quot;left&quot;:65.03181102362205,&quot;top&quot;:68.30078740157481,&quot;width&quot;:589.936377952756}"/>
</p:tagLst>
</file>

<file path=ppt/tags/tag147.xml><?xml version="1.0" encoding="utf-8"?>
<p:tagLst xmlns:a="http://schemas.openxmlformats.org/drawingml/2006/main" xmlns:r="http://schemas.openxmlformats.org/officeDocument/2006/relationships" xmlns:p="http://schemas.openxmlformats.org/presentationml/2006/main">
  <p:tag name="KSO_WM_DIAGRAM_VIRTUALLY_FRAME" val="{&quot;height&quot;:242.54055118110236,&quot;left&quot;:65.03181102362205,&quot;top&quot;:68.30078740157481,&quot;width&quot;:589.936377952756}"/>
</p:tagLst>
</file>

<file path=ppt/tags/tag148.xml><?xml version="1.0" encoding="utf-8"?>
<p:tagLst xmlns:a="http://schemas.openxmlformats.org/drawingml/2006/main" xmlns:r="http://schemas.openxmlformats.org/officeDocument/2006/relationships" xmlns:p="http://schemas.openxmlformats.org/presentationml/2006/main">
  <p:tag name="KSO_WM_DIAGRAM_VIRTUALLY_FRAME" val="{&quot;height&quot;:242.54055118110236,&quot;left&quot;:65.03181102362205,&quot;top&quot;:68.30078740157481,&quot;width&quot;:589.936377952756}"/>
</p:tagLst>
</file>

<file path=ppt/tags/tag149.xml><?xml version="1.0" encoding="utf-8"?>
<p:tagLst xmlns:a="http://schemas.openxmlformats.org/drawingml/2006/main" xmlns:r="http://schemas.openxmlformats.org/officeDocument/2006/relationships" xmlns:p="http://schemas.openxmlformats.org/presentationml/2006/main">
  <p:tag name="KSO_WM_DIAGRAM_VIRTUALLY_FRAME" val="{&quot;height&quot;:242.54055118110236,&quot;left&quot;:65.03181102362205,&quot;top&quot;:68.30078740157481,&quot;width&quot;:589.936377952756}"/>
</p:tagLst>
</file>

<file path=ppt/tags/tag15.xml><?xml version="1.0" encoding="utf-8"?>
<p:tagLst xmlns:a="http://schemas.openxmlformats.org/drawingml/2006/main" xmlns:r="http://schemas.openxmlformats.org/officeDocument/2006/relationships" xmlns:p="http://schemas.openxmlformats.org/presentationml/2006/main">
  <p:tag name="KSO_WM_DIAGRAM_VIRTUALLY_FRAME" val="{&quot;height&quot;:234.72456692913383,&quot;left&quot;:42.30551181102362,&quot;top&quot;:76.09330708661417,&quot;width&quot;:635.3889763779528}"/>
</p:tagLst>
</file>

<file path=ppt/tags/tag150.xml><?xml version="1.0" encoding="utf-8"?>
<p:tagLst xmlns:a="http://schemas.openxmlformats.org/drawingml/2006/main" xmlns:r="http://schemas.openxmlformats.org/officeDocument/2006/relationships" xmlns:p="http://schemas.openxmlformats.org/presentationml/2006/main">
  <p:tag name="KSO_WM_DIAGRAM_VIRTUALLY_FRAME" val="{&quot;height&quot;:242.54055118110236,&quot;left&quot;:65.03181102362205,&quot;top&quot;:68.30078740157481,&quot;width&quot;:589.936377952756}"/>
</p:tagLst>
</file>

<file path=ppt/tags/tag151.xml><?xml version="1.0" encoding="utf-8"?>
<p:tagLst xmlns:a="http://schemas.openxmlformats.org/drawingml/2006/main" xmlns:r="http://schemas.openxmlformats.org/officeDocument/2006/relationships" xmlns:p="http://schemas.openxmlformats.org/presentationml/2006/main">
  <p:tag name="KSO_WM_DIAGRAM_VIRTUALLY_FRAME" val="{&quot;height&quot;:242.54055118110236,&quot;left&quot;:65.03181102362205,&quot;top&quot;:68.30078740157481,&quot;width&quot;:589.936377952756}"/>
</p:tagLst>
</file>

<file path=ppt/tags/tag152.xml><?xml version="1.0" encoding="utf-8"?>
<p:tagLst xmlns:a="http://schemas.openxmlformats.org/drawingml/2006/main" xmlns:r="http://schemas.openxmlformats.org/officeDocument/2006/relationships" xmlns:p="http://schemas.openxmlformats.org/presentationml/2006/main">
  <p:tag name="KSO_WM_DIAGRAM_VIRTUALLY_FRAME" val="{&quot;height&quot;:242.54055118110236,&quot;left&quot;:65.03181102362205,&quot;top&quot;:68.30078740157481,&quot;width&quot;:589.936377952756}"/>
</p:tagLst>
</file>

<file path=ppt/tags/tag153.xml><?xml version="1.0" encoding="utf-8"?>
<p:tagLst xmlns:a="http://schemas.openxmlformats.org/drawingml/2006/main" xmlns:r="http://schemas.openxmlformats.org/officeDocument/2006/relationships" xmlns:p="http://schemas.openxmlformats.org/presentationml/2006/main">
  <p:tag name="KSO_WM_DIAGRAM_VIRTUALLY_FRAME" val="{&quot;height&quot;:242.54055118110236,&quot;left&quot;:65.03181102362205,&quot;top&quot;:68.30078740157481,&quot;width&quot;:589.936377952756}"/>
</p:tagLst>
</file>

<file path=ppt/tags/tag154.xml><?xml version="1.0" encoding="utf-8"?>
<p:tagLst xmlns:a="http://schemas.openxmlformats.org/drawingml/2006/main" xmlns:r="http://schemas.openxmlformats.org/officeDocument/2006/relationships" xmlns:p="http://schemas.openxmlformats.org/presentationml/2006/main">
  <p:tag name="KSO_WM_DIAGRAM_VIRTUALLY_FRAME" val="{&quot;height&quot;:242.54055118110236,&quot;left&quot;:65.03181102362205,&quot;top&quot;:68.30078740157481,&quot;width&quot;:589.936377952756}"/>
</p:tagLst>
</file>

<file path=ppt/tags/tag155.xml><?xml version="1.0" encoding="utf-8"?>
<p:tagLst xmlns:a="http://schemas.openxmlformats.org/drawingml/2006/main" xmlns:r="http://schemas.openxmlformats.org/officeDocument/2006/relationships" xmlns:p="http://schemas.openxmlformats.org/presentationml/2006/main">
  <p:tag name="KSO_WM_DIAGRAM_VIRTUALLY_FRAME" val="{&quot;height&quot;:242.54055118110236,&quot;left&quot;:65.03181102362205,&quot;top&quot;:68.30078740157481,&quot;width&quot;:589.936377952756}"/>
</p:tagLst>
</file>

<file path=ppt/tags/tag156.xml><?xml version="1.0" encoding="utf-8"?>
<p:tagLst xmlns:a="http://schemas.openxmlformats.org/drawingml/2006/main" xmlns:r="http://schemas.openxmlformats.org/officeDocument/2006/relationships" xmlns:p="http://schemas.openxmlformats.org/presentationml/2006/main">
  <p:tag name="KSO_WM_DIAGRAM_VIRTUALLY_FRAME" val="{&quot;height&quot;:242.54055118110236,&quot;left&quot;:65.03181102362205,&quot;top&quot;:68.30078740157481,&quot;width&quot;:589.936377952756}"/>
</p:tagLst>
</file>

<file path=ppt/tags/tag157.xml><?xml version="1.0" encoding="utf-8"?>
<p:tagLst xmlns:a="http://schemas.openxmlformats.org/drawingml/2006/main" xmlns:r="http://schemas.openxmlformats.org/officeDocument/2006/relationships" xmlns:p="http://schemas.openxmlformats.org/presentationml/2006/main">
  <p:tag name="KSO_WM_DIAGRAM_VIRTUALLY_FRAME" val="{&quot;height&quot;:242.54055118110236,&quot;left&quot;:65.03181102362205,&quot;top&quot;:68.30078740157481,&quot;width&quot;:589.936377952756}"/>
</p:tagLst>
</file>

<file path=ppt/tags/tag158.xml><?xml version="1.0" encoding="utf-8"?>
<p:tagLst xmlns:a="http://schemas.openxmlformats.org/drawingml/2006/main" xmlns:r="http://schemas.openxmlformats.org/officeDocument/2006/relationships" xmlns:p="http://schemas.openxmlformats.org/presentationml/2006/main">
  <p:tag name="KSO_WM_DIAGRAM_VIRTUALLY_FRAME" val="{&quot;height&quot;:242.54055118110236,&quot;left&quot;:65.03181102362205,&quot;top&quot;:68.30078740157481,&quot;width&quot;:589.936377952756}"/>
</p:tagLst>
</file>

<file path=ppt/tags/tag159.xml><?xml version="1.0" encoding="utf-8"?>
<p:tagLst xmlns:a="http://schemas.openxmlformats.org/drawingml/2006/main" xmlns:r="http://schemas.openxmlformats.org/officeDocument/2006/relationships" xmlns:p="http://schemas.openxmlformats.org/presentationml/2006/main">
  <p:tag name="KSO_WM_DIAGRAM_VIRTUALLY_FRAME" val="{&quot;height&quot;:242.54055118110236,&quot;left&quot;:65.03181102362205,&quot;top&quot;:68.30078740157481,&quot;width&quot;:589.936377952756}"/>
</p:tagLst>
</file>

<file path=ppt/tags/tag16.xml><?xml version="1.0" encoding="utf-8"?>
<p:tagLst xmlns:a="http://schemas.openxmlformats.org/drawingml/2006/main" xmlns:r="http://schemas.openxmlformats.org/officeDocument/2006/relationships" xmlns:p="http://schemas.openxmlformats.org/presentationml/2006/main">
  <p:tag name="KSO_WM_DIAGRAM_VIRTUALLY_FRAME" val="{&quot;height&quot;:234.72456692913383,&quot;left&quot;:42.30551181102362,&quot;top&quot;:76.09330708661417,&quot;width&quot;:635.3889763779528}"/>
</p:tagLst>
</file>

<file path=ppt/tags/tag160.xml><?xml version="1.0" encoding="utf-8"?>
<p:tagLst xmlns:a="http://schemas.openxmlformats.org/drawingml/2006/main" xmlns:r="http://schemas.openxmlformats.org/officeDocument/2006/relationships" xmlns:p="http://schemas.openxmlformats.org/presentationml/2006/main">
  <p:tag name="KSO_WM_DIAGRAM_VIRTUALLY_FRAME" val="{&quot;height&quot;:242.54055118110236,&quot;left&quot;:65.03181102362205,&quot;top&quot;:68.30078740157481,&quot;width&quot;:589.936377952756}"/>
</p:tagLst>
</file>

<file path=ppt/tags/tag161.xml><?xml version="1.0" encoding="utf-8"?>
<p:tagLst xmlns:a="http://schemas.openxmlformats.org/drawingml/2006/main" xmlns:r="http://schemas.openxmlformats.org/officeDocument/2006/relationships" xmlns:p="http://schemas.openxmlformats.org/presentationml/2006/main">
  <p:tag name="KSO_WM_DIAGRAM_VIRTUALLY_FRAME" val="{&quot;height&quot;:242.54055118110236,&quot;left&quot;:65.03181102362205,&quot;top&quot;:68.30078740157481,&quot;width&quot;:589.936377952756}"/>
</p:tagLst>
</file>

<file path=ppt/tags/tag162.xml><?xml version="1.0" encoding="utf-8"?>
<p:tagLst xmlns:a="http://schemas.openxmlformats.org/drawingml/2006/main" xmlns:r="http://schemas.openxmlformats.org/officeDocument/2006/relationships" xmlns:p="http://schemas.openxmlformats.org/presentationml/2006/main">
  <p:tag name="KSO_WM_DIAGRAM_VIRTUALLY_FRAME" val="{&quot;height&quot;:242.54055118110236,&quot;left&quot;:65.03181102362205,&quot;top&quot;:68.30078740157481,&quot;width&quot;:589.936377952756}"/>
</p:tagLst>
</file>

<file path=ppt/tags/tag163.xml><?xml version="1.0" encoding="utf-8"?>
<p:tagLst xmlns:a="http://schemas.openxmlformats.org/drawingml/2006/main" xmlns:r="http://schemas.openxmlformats.org/officeDocument/2006/relationships" xmlns:p="http://schemas.openxmlformats.org/presentationml/2006/main">
  <p:tag name="KSO_WM_DIAGRAM_VIRTUALLY_FRAME" val="{&quot;height&quot;:242.54055118110236,&quot;left&quot;:65.03181102362205,&quot;top&quot;:68.30078740157481,&quot;width&quot;:589.936377952756}"/>
</p:tagLst>
</file>

<file path=ppt/tags/tag164.xml><?xml version="1.0" encoding="utf-8"?>
<p:tagLst xmlns:a="http://schemas.openxmlformats.org/drawingml/2006/main" xmlns:r="http://schemas.openxmlformats.org/officeDocument/2006/relationships" xmlns:p="http://schemas.openxmlformats.org/presentationml/2006/main">
  <p:tag name="KSO_WM_DIAGRAM_VIRTUALLY_FRAME" val="{&quot;height&quot;:242.54055118110236,&quot;left&quot;:65.03181102362205,&quot;top&quot;:68.30078740157481,&quot;width&quot;:589.936377952756}"/>
</p:tagLst>
</file>

<file path=ppt/tags/tag165.xml><?xml version="1.0" encoding="utf-8"?>
<p:tagLst xmlns:a="http://schemas.openxmlformats.org/drawingml/2006/main" xmlns:r="http://schemas.openxmlformats.org/officeDocument/2006/relationships" xmlns:p="http://schemas.openxmlformats.org/presentationml/2006/main">
  <p:tag name="KSO_WM_DIAGRAM_VIRTUALLY_FRAME" val="{&quot;height&quot;:314.7116535433071,&quot;left&quot;:43.32889763779527,&quot;top&quot;:84.17574803149606,&quot;width&quot;:640.0711023622047}"/>
</p:tagLst>
</file>

<file path=ppt/tags/tag166.xml><?xml version="1.0" encoding="utf-8"?>
<p:tagLst xmlns:a="http://schemas.openxmlformats.org/drawingml/2006/main" xmlns:r="http://schemas.openxmlformats.org/officeDocument/2006/relationships" xmlns:p="http://schemas.openxmlformats.org/presentationml/2006/main">
  <p:tag name="KSO_WM_DIAGRAM_VIRTUALLY_FRAME" val="{&quot;height&quot;:314.7116535433071,&quot;left&quot;:43.32889763779527,&quot;top&quot;:84.17574803149606,&quot;width&quot;:640.0711023622047}"/>
</p:tagLst>
</file>

<file path=ppt/tags/tag167.xml><?xml version="1.0" encoding="utf-8"?>
<p:tagLst xmlns:a="http://schemas.openxmlformats.org/drawingml/2006/main" xmlns:r="http://schemas.openxmlformats.org/officeDocument/2006/relationships" xmlns:p="http://schemas.openxmlformats.org/presentationml/2006/main">
  <p:tag name="KSO_WM_DIAGRAM_VIRTUALLY_FRAME" val="{&quot;height&quot;:314.7116535433071,&quot;left&quot;:43.32889763779527,&quot;top&quot;:84.17574803149606,&quot;width&quot;:640.0711023622047}"/>
</p:tagLst>
</file>

<file path=ppt/tags/tag168.xml><?xml version="1.0" encoding="utf-8"?>
<p:tagLst xmlns:a="http://schemas.openxmlformats.org/drawingml/2006/main" xmlns:r="http://schemas.openxmlformats.org/officeDocument/2006/relationships" xmlns:p="http://schemas.openxmlformats.org/presentationml/2006/main">
  <p:tag name="KSO_WM_DIAGRAM_VIRTUALLY_FRAME" val="{&quot;height&quot;:314.7116535433071,&quot;left&quot;:43.32889763779527,&quot;top&quot;:84.17574803149606,&quot;width&quot;:640.0711023622047}"/>
</p:tagLst>
</file>

<file path=ppt/tags/tag169.xml><?xml version="1.0" encoding="utf-8"?>
<p:tagLst xmlns:a="http://schemas.openxmlformats.org/drawingml/2006/main" xmlns:r="http://schemas.openxmlformats.org/officeDocument/2006/relationships" xmlns:p="http://schemas.openxmlformats.org/presentationml/2006/main">
  <p:tag name="KSO_WM_DIAGRAM_VIRTUALLY_FRAME" val="{&quot;height&quot;:314.7116535433071,&quot;left&quot;:43.32889763779527,&quot;top&quot;:84.17574803149606,&quot;width&quot;:640.0711023622047}"/>
</p:tagLst>
</file>

<file path=ppt/tags/tag17.xml><?xml version="1.0" encoding="utf-8"?>
<p:tagLst xmlns:a="http://schemas.openxmlformats.org/drawingml/2006/main" xmlns:r="http://schemas.openxmlformats.org/officeDocument/2006/relationships" xmlns:p="http://schemas.openxmlformats.org/presentationml/2006/main">
  <p:tag name="KSO_WM_DIAGRAM_VIRTUALLY_FRAME" val="{&quot;height&quot;:234.72456692913383,&quot;left&quot;:42.30551181102362,&quot;top&quot;:76.09330708661417,&quot;width&quot;:635.3889763779528}"/>
</p:tagLst>
</file>

<file path=ppt/tags/tag170.xml><?xml version="1.0" encoding="utf-8"?>
<p:tagLst xmlns:a="http://schemas.openxmlformats.org/drawingml/2006/main" xmlns:r="http://schemas.openxmlformats.org/officeDocument/2006/relationships" xmlns:p="http://schemas.openxmlformats.org/presentationml/2006/main">
  <p:tag name="KSO_WM_DIAGRAM_VIRTUALLY_FRAME" val="{&quot;height&quot;:314.7116535433071,&quot;left&quot;:43.32889763779527,&quot;top&quot;:84.17574803149606,&quot;width&quot;:640.0711023622047}"/>
</p:tagLst>
</file>

<file path=ppt/tags/tag171.xml><?xml version="1.0" encoding="utf-8"?>
<p:tagLst xmlns:a="http://schemas.openxmlformats.org/drawingml/2006/main" xmlns:r="http://schemas.openxmlformats.org/officeDocument/2006/relationships" xmlns:p="http://schemas.openxmlformats.org/presentationml/2006/main">
  <p:tag name="KSO_WM_DIAGRAM_VIRTUALLY_FRAME" val="{&quot;height&quot;:314.7116535433071,&quot;left&quot;:43.32889763779527,&quot;top&quot;:84.17574803149606,&quot;width&quot;:640.0711023622047}"/>
</p:tagLst>
</file>

<file path=ppt/tags/tag172.xml><?xml version="1.0" encoding="utf-8"?>
<p:tagLst xmlns:a="http://schemas.openxmlformats.org/drawingml/2006/main" xmlns:r="http://schemas.openxmlformats.org/officeDocument/2006/relationships" xmlns:p="http://schemas.openxmlformats.org/presentationml/2006/main">
  <p:tag name="KSO_WM_DIAGRAM_VIRTUALLY_FRAME" val="{&quot;height&quot;:314.7116535433071,&quot;left&quot;:43.32889763779527,&quot;top&quot;:84.17574803149606,&quot;width&quot;:640.0711023622047}"/>
</p:tagLst>
</file>

<file path=ppt/tags/tag173.xml><?xml version="1.0" encoding="utf-8"?>
<p:tagLst xmlns:a="http://schemas.openxmlformats.org/drawingml/2006/main" xmlns:r="http://schemas.openxmlformats.org/officeDocument/2006/relationships" xmlns:p="http://schemas.openxmlformats.org/presentationml/2006/main">
  <p:tag name="KSO_WM_DIAGRAM_VIRTUALLY_FRAME" val="{&quot;height&quot;:314.7116535433071,&quot;left&quot;:43.32889763779527,&quot;top&quot;:84.17574803149606,&quot;width&quot;:640.0711023622047}"/>
</p:tagLst>
</file>

<file path=ppt/tags/tag174.xml><?xml version="1.0" encoding="utf-8"?>
<p:tagLst xmlns:a="http://schemas.openxmlformats.org/drawingml/2006/main" xmlns:r="http://schemas.openxmlformats.org/officeDocument/2006/relationships" xmlns:p="http://schemas.openxmlformats.org/presentationml/2006/main">
  <p:tag name="KSO_WM_DIAGRAM_VIRTUALLY_FRAME" val="{&quot;height&quot;:314.7116535433071,&quot;left&quot;:43.32889763779527,&quot;top&quot;:84.17574803149606,&quot;width&quot;:640.0711023622047}"/>
</p:tagLst>
</file>

<file path=ppt/tags/tag175.xml><?xml version="1.0" encoding="utf-8"?>
<p:tagLst xmlns:a="http://schemas.openxmlformats.org/drawingml/2006/main" xmlns:r="http://schemas.openxmlformats.org/officeDocument/2006/relationships" xmlns:p="http://schemas.openxmlformats.org/presentationml/2006/main">
  <p:tag name="KSO_WM_DIAGRAM_VIRTUALLY_FRAME" val="{&quot;height&quot;:314.7116535433071,&quot;left&quot;:43.32889763779527,&quot;top&quot;:84.17574803149606,&quot;width&quot;:640.0711023622047}"/>
</p:tagLst>
</file>

<file path=ppt/tags/tag176.xml><?xml version="1.0" encoding="utf-8"?>
<p:tagLst xmlns:a="http://schemas.openxmlformats.org/drawingml/2006/main" xmlns:r="http://schemas.openxmlformats.org/officeDocument/2006/relationships" xmlns:p="http://schemas.openxmlformats.org/presentationml/2006/main">
  <p:tag name="KSO_WM_DIAGRAM_VIRTUALLY_FRAME" val="{&quot;height&quot;:314.7116535433071,&quot;left&quot;:43.32889763779527,&quot;top&quot;:84.17574803149606,&quot;width&quot;:640.0711023622047}"/>
</p:tagLst>
</file>

<file path=ppt/tags/tag177.xml><?xml version="1.0" encoding="utf-8"?>
<p:tagLst xmlns:a="http://schemas.openxmlformats.org/drawingml/2006/main" xmlns:r="http://schemas.openxmlformats.org/officeDocument/2006/relationships" xmlns:p="http://schemas.openxmlformats.org/presentationml/2006/main">
  <p:tag name="KSO_WM_DIAGRAM_VIRTUALLY_FRAME" val="{&quot;height&quot;:314.7116535433071,&quot;left&quot;:43.32889763779527,&quot;top&quot;:84.17574803149606,&quot;width&quot;:640.0711023622047}"/>
</p:tagLst>
</file>

<file path=ppt/tags/tag178.xml><?xml version="1.0" encoding="utf-8"?>
<p:tagLst xmlns:a="http://schemas.openxmlformats.org/drawingml/2006/main" xmlns:r="http://schemas.openxmlformats.org/officeDocument/2006/relationships" xmlns:p="http://schemas.openxmlformats.org/presentationml/2006/main">
  <p:tag name="KSO_WM_DIAGRAM_VIRTUALLY_FRAME" val="{&quot;height&quot;:314.7116535433071,&quot;left&quot;:43.32889763779527,&quot;top&quot;:84.17574803149606,&quot;width&quot;:640.0711023622047}"/>
</p:tagLst>
</file>

<file path=ppt/tags/tag179.xml><?xml version="1.0" encoding="utf-8"?>
<p:tagLst xmlns:a="http://schemas.openxmlformats.org/drawingml/2006/main" xmlns:r="http://schemas.openxmlformats.org/officeDocument/2006/relationships" xmlns:p="http://schemas.openxmlformats.org/presentationml/2006/main">
  <p:tag name="KSO_WM_DIAGRAM_VIRTUALLY_FRAME" val="{&quot;height&quot;:314.7116535433071,&quot;left&quot;:43.32889763779527,&quot;top&quot;:84.17574803149606,&quot;width&quot;:640.0711023622047}"/>
</p:tagLst>
</file>

<file path=ppt/tags/tag18.xml><?xml version="1.0" encoding="utf-8"?>
<p:tagLst xmlns:a="http://schemas.openxmlformats.org/drawingml/2006/main" xmlns:r="http://schemas.openxmlformats.org/officeDocument/2006/relationships" xmlns:p="http://schemas.openxmlformats.org/presentationml/2006/main">
  <p:tag name="KSO_WM_DIAGRAM_VIRTUALLY_FRAME" val="{&quot;height&quot;:234.72456692913383,&quot;left&quot;:42.30551181102362,&quot;top&quot;:76.09330708661417,&quot;width&quot;:635.3889763779528}"/>
</p:tagLst>
</file>

<file path=ppt/tags/tag180.xml><?xml version="1.0" encoding="utf-8"?>
<p:tagLst xmlns:a="http://schemas.openxmlformats.org/drawingml/2006/main" xmlns:r="http://schemas.openxmlformats.org/officeDocument/2006/relationships" xmlns:p="http://schemas.openxmlformats.org/presentationml/2006/main">
  <p:tag name="KSO_WM_DIAGRAM_VIRTUALLY_FRAME" val="{&quot;height&quot;:314.7116535433071,&quot;left&quot;:43.32889763779527,&quot;top&quot;:84.17574803149606,&quot;width&quot;:640.0711023622047}"/>
</p:tagLst>
</file>

<file path=ppt/tags/tag181.xml><?xml version="1.0" encoding="utf-8"?>
<p:tagLst xmlns:a="http://schemas.openxmlformats.org/drawingml/2006/main" xmlns:r="http://schemas.openxmlformats.org/officeDocument/2006/relationships" xmlns:p="http://schemas.openxmlformats.org/presentationml/2006/main">
  <p:tag name="KSO_WM_DIAGRAM_VIRTUALLY_FRAME" val="{&quot;height&quot;:314.7116535433071,&quot;left&quot;:43.32889763779527,&quot;top&quot;:84.17574803149606,&quot;width&quot;:640.0711023622047}"/>
</p:tagLst>
</file>

<file path=ppt/tags/tag182.xml><?xml version="1.0" encoding="utf-8"?>
<p:tagLst xmlns:a="http://schemas.openxmlformats.org/drawingml/2006/main" xmlns:r="http://schemas.openxmlformats.org/officeDocument/2006/relationships" xmlns:p="http://schemas.openxmlformats.org/presentationml/2006/main">
  <p:tag name="KSO_WM_DIAGRAM_VIRTUALLY_FRAME" val="{&quot;height&quot;:314.7116535433071,&quot;left&quot;:43.32889763779527,&quot;top&quot;:84.17574803149606,&quot;width&quot;:640.0711023622047}"/>
</p:tagLst>
</file>

<file path=ppt/tags/tag183.xml><?xml version="1.0" encoding="utf-8"?>
<p:tagLst xmlns:a="http://schemas.openxmlformats.org/drawingml/2006/main" xmlns:r="http://schemas.openxmlformats.org/officeDocument/2006/relationships" xmlns:p="http://schemas.openxmlformats.org/presentationml/2006/main">
  <p:tag name="KSO_WM_DIAGRAM_VIRTUALLY_FRAME" val="{&quot;height&quot;:314.7116535433071,&quot;left&quot;:43.32889763779527,&quot;top&quot;:84.17574803149606,&quot;width&quot;:640.0711023622047}"/>
</p:tagLst>
</file>

<file path=ppt/tags/tag184.xml><?xml version="1.0" encoding="utf-8"?>
<p:tagLst xmlns:a="http://schemas.openxmlformats.org/drawingml/2006/main" xmlns:r="http://schemas.openxmlformats.org/officeDocument/2006/relationships" xmlns:p="http://schemas.openxmlformats.org/presentationml/2006/main">
  <p:tag name="KSO_WM_DIAGRAM_VIRTUALLY_FRAME" val="{&quot;height&quot;:314.7116535433071,&quot;left&quot;:43.32889763779527,&quot;top&quot;:84.17574803149606,&quot;width&quot;:640.0711023622047}"/>
</p:tagLst>
</file>

<file path=ppt/tags/tag185.xml><?xml version="1.0" encoding="utf-8"?>
<p:tagLst xmlns:a="http://schemas.openxmlformats.org/drawingml/2006/main" xmlns:r="http://schemas.openxmlformats.org/officeDocument/2006/relationships" xmlns:p="http://schemas.openxmlformats.org/presentationml/2006/main">
  <p:tag name="KSO_WM_DIAGRAM_VIRTUALLY_FRAME" val="{&quot;height&quot;:314.7116535433071,&quot;left&quot;:43.32889763779527,&quot;top&quot;:84.17574803149606,&quot;width&quot;:640.0711023622047}"/>
</p:tagLst>
</file>

<file path=ppt/tags/tag186.xml><?xml version="1.0" encoding="utf-8"?>
<p:tagLst xmlns:a="http://schemas.openxmlformats.org/drawingml/2006/main" xmlns:r="http://schemas.openxmlformats.org/officeDocument/2006/relationships" xmlns:p="http://schemas.openxmlformats.org/presentationml/2006/main">
  <p:tag name="KSO_WM_DIAGRAM_VIRTUALLY_FRAME" val="{&quot;height&quot;:314.7116535433071,&quot;left&quot;:43.32889763779527,&quot;top&quot;:84.17574803149606,&quot;width&quot;:640.0711023622047}"/>
</p:tagLst>
</file>

<file path=ppt/tags/tag187.xml><?xml version="1.0" encoding="utf-8"?>
<p:tagLst xmlns:a="http://schemas.openxmlformats.org/drawingml/2006/main" xmlns:r="http://schemas.openxmlformats.org/officeDocument/2006/relationships" xmlns:p="http://schemas.openxmlformats.org/presentationml/2006/main">
  <p:tag name="KSO_WM_DIAGRAM_VIRTUALLY_FRAME" val="{&quot;height&quot;:314.7116535433071,&quot;left&quot;:43.32889763779527,&quot;top&quot;:84.17574803149606,&quot;width&quot;:640.0711023622047}"/>
</p:tagLst>
</file>

<file path=ppt/tags/tag19.xml><?xml version="1.0" encoding="utf-8"?>
<p:tagLst xmlns:a="http://schemas.openxmlformats.org/drawingml/2006/main" xmlns:r="http://schemas.openxmlformats.org/officeDocument/2006/relationships" xmlns:p="http://schemas.openxmlformats.org/presentationml/2006/main">
  <p:tag name="KSO_WM_DIAGRAM_VIRTUALLY_FRAME" val="{&quot;height&quot;:234.72456692913383,&quot;left&quot;:42.30551181102362,&quot;top&quot;:76.09330708661417,&quot;width&quot;:635.3889763779528}"/>
</p:tagLst>
</file>

<file path=ppt/tags/tag2.xml><?xml version="1.0" encoding="utf-8"?>
<p:tagLst xmlns:a="http://schemas.openxmlformats.org/drawingml/2006/main" xmlns:r="http://schemas.openxmlformats.org/officeDocument/2006/relationships" xmlns:p="http://schemas.openxmlformats.org/presentationml/2006/main">
  <p:tag name="KSO_WM_DIAGRAM_VIRTUALLY_FRAME" val="{&quot;height&quot;:165.59740157480311,&quot;left&quot;:62.22551181102362,&quot;top&quot;:120.90338582677165,&quot;width&quot;:593.1185039370079}"/>
</p:tagLst>
</file>

<file path=ppt/tags/tag20.xml><?xml version="1.0" encoding="utf-8"?>
<p:tagLst xmlns:a="http://schemas.openxmlformats.org/drawingml/2006/main" xmlns:r="http://schemas.openxmlformats.org/officeDocument/2006/relationships" xmlns:p="http://schemas.openxmlformats.org/presentationml/2006/main">
  <p:tag name="KSO_WM_DIAGRAM_VIRTUALLY_FRAME" val="{&quot;height&quot;:234.72456692913383,&quot;left&quot;:42.30551181102362,&quot;top&quot;:76.09330708661417,&quot;width&quot;:635.3889763779528}"/>
</p:tagLst>
</file>

<file path=ppt/tags/tag21.xml><?xml version="1.0" encoding="utf-8"?>
<p:tagLst xmlns:a="http://schemas.openxmlformats.org/drawingml/2006/main" xmlns:r="http://schemas.openxmlformats.org/officeDocument/2006/relationships" xmlns:p="http://schemas.openxmlformats.org/presentationml/2006/main">
  <p:tag name="KSO_WM_DIAGRAM_VIRTUALLY_FRAME" val="{&quot;height&quot;:234.72456692913383,&quot;left&quot;:42.30551181102362,&quot;top&quot;:76.09330708661417,&quot;width&quot;:635.3889763779528}"/>
</p:tagLst>
</file>

<file path=ppt/tags/tag22.xml><?xml version="1.0" encoding="utf-8"?>
<p:tagLst xmlns:a="http://schemas.openxmlformats.org/drawingml/2006/main" xmlns:r="http://schemas.openxmlformats.org/officeDocument/2006/relationships" xmlns:p="http://schemas.openxmlformats.org/presentationml/2006/main">
  <p:tag name="KSO_WM_DIAGRAM_VIRTUALLY_FRAME" val="{&quot;height&quot;:234.72456692913383,&quot;left&quot;:42.30551181102362,&quot;top&quot;:76.09330708661417,&quot;width&quot;:635.3889763779528}"/>
</p:tagLst>
</file>

<file path=ppt/tags/tag23.xml><?xml version="1.0" encoding="utf-8"?>
<p:tagLst xmlns:a="http://schemas.openxmlformats.org/drawingml/2006/main" xmlns:r="http://schemas.openxmlformats.org/officeDocument/2006/relationships" xmlns:p="http://schemas.openxmlformats.org/presentationml/2006/main">
  <p:tag name="KSO_WM_DIAGRAM_VIRTUALLY_FRAME" val="{&quot;height&quot;:234.72456692913383,&quot;left&quot;:42.30551181102362,&quot;top&quot;:76.09330708661417,&quot;width&quot;:635.3889763779528}"/>
</p:tagLst>
</file>

<file path=ppt/tags/tag24.xml><?xml version="1.0" encoding="utf-8"?>
<p:tagLst xmlns:a="http://schemas.openxmlformats.org/drawingml/2006/main" xmlns:r="http://schemas.openxmlformats.org/officeDocument/2006/relationships" xmlns:p="http://schemas.openxmlformats.org/presentationml/2006/main">
  <p:tag name="KSO_WM_DIAGRAM_VIRTUALLY_FRAME" val="{&quot;height&quot;:234.72456692913383,&quot;left&quot;:42.30551181102362,&quot;top&quot;:76.09330708661417,&quot;width&quot;:635.3889763779528}"/>
</p:tagLst>
</file>

<file path=ppt/tags/tag25.xml><?xml version="1.0" encoding="utf-8"?>
<p:tagLst xmlns:a="http://schemas.openxmlformats.org/drawingml/2006/main" xmlns:r="http://schemas.openxmlformats.org/officeDocument/2006/relationships" xmlns:p="http://schemas.openxmlformats.org/presentationml/2006/main">
  <p:tag name="KSO_WM_DIAGRAM_VIRTUALLY_FRAME" val="{&quot;height&quot;:234.72456692913383,&quot;left&quot;:42.30551181102362,&quot;top&quot;:76.09330708661417,&quot;width&quot;:635.3889763779528}"/>
</p:tagLst>
</file>

<file path=ppt/tags/tag26.xml><?xml version="1.0" encoding="utf-8"?>
<p:tagLst xmlns:a="http://schemas.openxmlformats.org/drawingml/2006/main" xmlns:r="http://schemas.openxmlformats.org/officeDocument/2006/relationships" xmlns:p="http://schemas.openxmlformats.org/presentationml/2006/main">
  <p:tag name="KSO_WM_DIAGRAM_VIRTUALLY_FRAME" val="{&quot;height&quot;:234.72456692913383,&quot;left&quot;:42.30551181102362,&quot;top&quot;:76.09330708661417,&quot;width&quot;:635.3889763779528}"/>
</p:tagLst>
</file>

<file path=ppt/tags/tag27.xml><?xml version="1.0" encoding="utf-8"?>
<p:tagLst xmlns:a="http://schemas.openxmlformats.org/drawingml/2006/main" xmlns:r="http://schemas.openxmlformats.org/officeDocument/2006/relationships" xmlns:p="http://schemas.openxmlformats.org/presentationml/2006/main">
  <p:tag name="KSO_WM_DIAGRAM_VIRTUALLY_FRAME" val="{&quot;height&quot;:234.72456692913383,&quot;left&quot;:42.30551181102362,&quot;top&quot;:76.09330708661417,&quot;width&quot;:635.3889763779528}"/>
</p:tagLst>
</file>

<file path=ppt/tags/tag28.xml><?xml version="1.0" encoding="utf-8"?>
<p:tagLst xmlns:a="http://schemas.openxmlformats.org/drawingml/2006/main" xmlns:r="http://schemas.openxmlformats.org/officeDocument/2006/relationships" xmlns:p="http://schemas.openxmlformats.org/presentationml/2006/main">
  <p:tag name="KSO_WM_DIAGRAM_VIRTUALLY_FRAME" val="{&quot;height&quot;:234.72456692913383,&quot;left&quot;:42.30551181102362,&quot;top&quot;:76.09330708661417,&quot;width&quot;:635.3889763779528}"/>
</p:tagLst>
</file>

<file path=ppt/tags/tag29.xml><?xml version="1.0" encoding="utf-8"?>
<p:tagLst xmlns:a="http://schemas.openxmlformats.org/drawingml/2006/main" xmlns:r="http://schemas.openxmlformats.org/officeDocument/2006/relationships" xmlns:p="http://schemas.openxmlformats.org/presentationml/2006/main">
  <p:tag name="KSO_WM_DIAGRAM_VIRTUALLY_FRAME" val="{&quot;height&quot;:234.72456692913383,&quot;left&quot;:42.30551181102362,&quot;top&quot;:76.09330708661417,&quot;width&quot;:635.3889763779528}"/>
</p:tagLst>
</file>

<file path=ppt/tags/tag3.xml><?xml version="1.0" encoding="utf-8"?>
<p:tagLst xmlns:a="http://schemas.openxmlformats.org/drawingml/2006/main" xmlns:r="http://schemas.openxmlformats.org/officeDocument/2006/relationships" xmlns:p="http://schemas.openxmlformats.org/presentationml/2006/main">
  <p:tag name="KSO_WM_DIAGRAM_VIRTUALLY_FRAME" val="{&quot;height&quot;:165.59740157480311,&quot;left&quot;:62.22551181102362,&quot;top&quot;:120.90338582677165,&quot;width&quot;:593.1185039370079}"/>
</p:tagLst>
</file>

<file path=ppt/tags/tag30.xml><?xml version="1.0" encoding="utf-8"?>
<p:tagLst xmlns:a="http://schemas.openxmlformats.org/drawingml/2006/main" xmlns:r="http://schemas.openxmlformats.org/officeDocument/2006/relationships" xmlns:p="http://schemas.openxmlformats.org/presentationml/2006/main">
  <p:tag name="KSO_WM_DIAGRAM_VIRTUALLY_FRAME" val="{&quot;height&quot;:234.72456692913383,&quot;left&quot;:42.30551181102362,&quot;top&quot;:76.09330708661417,&quot;width&quot;:635.3889763779528}"/>
</p:tagLst>
</file>

<file path=ppt/tags/tag31.xml><?xml version="1.0" encoding="utf-8"?>
<p:tagLst xmlns:a="http://schemas.openxmlformats.org/drawingml/2006/main" xmlns:r="http://schemas.openxmlformats.org/officeDocument/2006/relationships" xmlns:p="http://schemas.openxmlformats.org/presentationml/2006/main">
  <p:tag name="KSO_WM_DIAGRAM_VIRTUALLY_FRAME" val="{&quot;height&quot;:282.7103937007874,&quot;left&quot;:47.51543307086614,&quot;top&quot;:72.6648031496063,&quot;width&quot;:624.9691338582677}"/>
</p:tagLst>
</file>

<file path=ppt/tags/tag32.xml><?xml version="1.0" encoding="utf-8"?>
<p:tagLst xmlns:a="http://schemas.openxmlformats.org/drawingml/2006/main" xmlns:r="http://schemas.openxmlformats.org/officeDocument/2006/relationships" xmlns:p="http://schemas.openxmlformats.org/presentationml/2006/main">
  <p:tag name="KSO_WM_DIAGRAM_VIRTUALLY_FRAME" val="{&quot;height&quot;:282.7103937007874,&quot;left&quot;:47.51543307086614,&quot;top&quot;:72.6648031496063,&quot;width&quot;:624.9691338582677}"/>
</p:tagLst>
</file>

<file path=ppt/tags/tag33.xml><?xml version="1.0" encoding="utf-8"?>
<p:tagLst xmlns:a="http://schemas.openxmlformats.org/drawingml/2006/main" xmlns:r="http://schemas.openxmlformats.org/officeDocument/2006/relationships" xmlns:p="http://schemas.openxmlformats.org/presentationml/2006/main">
  <p:tag name="KSO_WM_DIAGRAM_VIRTUALLY_FRAME" val="{&quot;height&quot;:282.7103937007874,&quot;left&quot;:47.51543307086614,&quot;top&quot;:72.6648031496063,&quot;width&quot;:624.9691338582677}"/>
</p:tagLst>
</file>

<file path=ppt/tags/tag34.xml><?xml version="1.0" encoding="utf-8"?>
<p:tagLst xmlns:a="http://schemas.openxmlformats.org/drawingml/2006/main" xmlns:r="http://schemas.openxmlformats.org/officeDocument/2006/relationships" xmlns:p="http://schemas.openxmlformats.org/presentationml/2006/main">
  <p:tag name="KSO_WM_DIAGRAM_VIRTUALLY_FRAME" val="{&quot;height&quot;:282.7103937007874,&quot;left&quot;:47.51543307086614,&quot;top&quot;:72.6648031496063,&quot;width&quot;:624.9691338582677}"/>
</p:tagLst>
</file>

<file path=ppt/tags/tag35.xml><?xml version="1.0" encoding="utf-8"?>
<p:tagLst xmlns:a="http://schemas.openxmlformats.org/drawingml/2006/main" xmlns:r="http://schemas.openxmlformats.org/officeDocument/2006/relationships" xmlns:p="http://schemas.openxmlformats.org/presentationml/2006/main">
  <p:tag name="KSO_WM_DIAGRAM_VIRTUALLY_FRAME" val="{&quot;height&quot;:282.7103937007874,&quot;left&quot;:47.51543307086614,&quot;top&quot;:72.6648031496063,&quot;width&quot;:624.9691338582677}"/>
</p:tagLst>
</file>

<file path=ppt/tags/tag36.xml><?xml version="1.0" encoding="utf-8"?>
<p:tagLst xmlns:a="http://schemas.openxmlformats.org/drawingml/2006/main" xmlns:r="http://schemas.openxmlformats.org/officeDocument/2006/relationships" xmlns:p="http://schemas.openxmlformats.org/presentationml/2006/main">
  <p:tag name="KSO_WM_DIAGRAM_VIRTUALLY_FRAME" val="{&quot;height&quot;:282.7103937007874,&quot;left&quot;:47.51543307086614,&quot;top&quot;:72.6648031496063,&quot;width&quot;:624.9691338582677}"/>
</p:tagLst>
</file>

<file path=ppt/tags/tag37.xml><?xml version="1.0" encoding="utf-8"?>
<p:tagLst xmlns:a="http://schemas.openxmlformats.org/drawingml/2006/main" xmlns:r="http://schemas.openxmlformats.org/officeDocument/2006/relationships" xmlns:p="http://schemas.openxmlformats.org/presentationml/2006/main">
  <p:tag name="KSO_WM_DIAGRAM_VIRTUALLY_FRAME" val="{&quot;height&quot;:282.7103937007874,&quot;left&quot;:47.51543307086614,&quot;top&quot;:72.6648031496063,&quot;width&quot;:624.9691338582677}"/>
</p:tagLst>
</file>

<file path=ppt/tags/tag38.xml><?xml version="1.0" encoding="utf-8"?>
<p:tagLst xmlns:a="http://schemas.openxmlformats.org/drawingml/2006/main" xmlns:r="http://schemas.openxmlformats.org/officeDocument/2006/relationships" xmlns:p="http://schemas.openxmlformats.org/presentationml/2006/main">
  <p:tag name="KSO_WM_DIAGRAM_VIRTUALLY_FRAME" val="{&quot;height&quot;:282.7103937007874,&quot;left&quot;:47.51543307086614,&quot;top&quot;:72.6648031496063,&quot;width&quot;:624.9691338582677}"/>
</p:tagLst>
</file>

<file path=ppt/tags/tag39.xml><?xml version="1.0" encoding="utf-8"?>
<p:tagLst xmlns:a="http://schemas.openxmlformats.org/drawingml/2006/main" xmlns:r="http://schemas.openxmlformats.org/officeDocument/2006/relationships" xmlns:p="http://schemas.openxmlformats.org/presentationml/2006/main">
  <p:tag name="KSO_WM_DIAGRAM_VIRTUALLY_FRAME" val="{&quot;height&quot;:282.7103937007874,&quot;left&quot;:47.51543307086614,&quot;top&quot;:72.6648031496063,&quot;width&quot;:624.9691338582677}"/>
</p:tagLst>
</file>

<file path=ppt/tags/tag4.xml><?xml version="1.0" encoding="utf-8"?>
<p:tagLst xmlns:a="http://schemas.openxmlformats.org/drawingml/2006/main" xmlns:r="http://schemas.openxmlformats.org/officeDocument/2006/relationships" xmlns:p="http://schemas.openxmlformats.org/presentationml/2006/main">
  <p:tag name="KSO_WM_DIAGRAM_VIRTUALLY_FRAME" val="{&quot;height&quot;:165.59740157480311,&quot;left&quot;:62.22551181102362,&quot;top&quot;:120.90338582677165,&quot;width&quot;:593.1185039370079}"/>
</p:tagLst>
</file>

<file path=ppt/tags/tag40.xml><?xml version="1.0" encoding="utf-8"?>
<p:tagLst xmlns:a="http://schemas.openxmlformats.org/drawingml/2006/main" xmlns:r="http://schemas.openxmlformats.org/officeDocument/2006/relationships" xmlns:p="http://schemas.openxmlformats.org/presentationml/2006/main">
  <p:tag name="KSO_WM_DIAGRAM_VIRTUALLY_FRAME" val="{&quot;height&quot;:282.7103937007874,&quot;left&quot;:47.51543307086614,&quot;top&quot;:72.6648031496063,&quot;width&quot;:624.9691338582677}"/>
</p:tagLst>
</file>

<file path=ppt/tags/tag41.xml><?xml version="1.0" encoding="utf-8"?>
<p:tagLst xmlns:a="http://schemas.openxmlformats.org/drawingml/2006/main" xmlns:r="http://schemas.openxmlformats.org/officeDocument/2006/relationships" xmlns:p="http://schemas.openxmlformats.org/presentationml/2006/main">
  <p:tag name="KSO_WM_DIAGRAM_VIRTUALLY_FRAME" val="{&quot;height&quot;:282.7103937007874,&quot;left&quot;:47.51543307086614,&quot;top&quot;:72.6648031496063,&quot;width&quot;:624.9691338582677}"/>
</p:tagLst>
</file>

<file path=ppt/tags/tag42.xml><?xml version="1.0" encoding="utf-8"?>
<p:tagLst xmlns:a="http://schemas.openxmlformats.org/drawingml/2006/main" xmlns:r="http://schemas.openxmlformats.org/officeDocument/2006/relationships" xmlns:p="http://schemas.openxmlformats.org/presentationml/2006/main">
  <p:tag name="KSO_WM_DIAGRAM_VIRTUALLY_FRAME" val="{&quot;height&quot;:282.7103937007874,&quot;left&quot;:47.51543307086614,&quot;top&quot;:72.6648031496063,&quot;width&quot;:624.9691338582677}"/>
</p:tagLst>
</file>

<file path=ppt/tags/tag43.xml><?xml version="1.0" encoding="utf-8"?>
<p:tagLst xmlns:a="http://schemas.openxmlformats.org/drawingml/2006/main" xmlns:r="http://schemas.openxmlformats.org/officeDocument/2006/relationships" xmlns:p="http://schemas.openxmlformats.org/presentationml/2006/main">
  <p:tag name="KSO_WM_DIAGRAM_VIRTUALLY_FRAME" val="{&quot;height&quot;:282.7103937007874,&quot;left&quot;:47.51543307086614,&quot;top&quot;:72.6648031496063,&quot;width&quot;:624.9691338582677}"/>
</p:tagLst>
</file>

<file path=ppt/tags/tag44.xml><?xml version="1.0" encoding="utf-8"?>
<p:tagLst xmlns:a="http://schemas.openxmlformats.org/drawingml/2006/main" xmlns:r="http://schemas.openxmlformats.org/officeDocument/2006/relationships" xmlns:p="http://schemas.openxmlformats.org/presentationml/2006/main">
  <p:tag name="KSO_WM_DIAGRAM_VIRTUALLY_FRAME" val="{&quot;height&quot;:282.7103937007874,&quot;left&quot;:47.51543307086614,&quot;top&quot;:72.6648031496063,&quot;width&quot;:624.9691338582677}"/>
</p:tagLst>
</file>

<file path=ppt/tags/tag45.xml><?xml version="1.0" encoding="utf-8"?>
<p:tagLst xmlns:a="http://schemas.openxmlformats.org/drawingml/2006/main" xmlns:r="http://schemas.openxmlformats.org/officeDocument/2006/relationships" xmlns:p="http://schemas.openxmlformats.org/presentationml/2006/main">
  <p:tag name="KSO_WM_DIAGRAM_VIRTUALLY_FRAME" val="{&quot;height&quot;:282.7103937007874,&quot;left&quot;:47.51543307086614,&quot;top&quot;:72.6648031496063,&quot;width&quot;:624.9691338582677}"/>
</p:tagLst>
</file>

<file path=ppt/tags/tag46.xml><?xml version="1.0" encoding="utf-8"?>
<p:tagLst xmlns:a="http://schemas.openxmlformats.org/drawingml/2006/main" xmlns:r="http://schemas.openxmlformats.org/officeDocument/2006/relationships" xmlns:p="http://schemas.openxmlformats.org/presentationml/2006/main">
  <p:tag name="KSO_WM_DIAGRAM_VIRTUALLY_FRAME" val="{&quot;height&quot;:282.7103937007874,&quot;left&quot;:47.51543307086614,&quot;top&quot;:72.6648031496063,&quot;width&quot;:624.9691338582677}"/>
</p:tagLst>
</file>

<file path=ppt/tags/tag47.xml><?xml version="1.0" encoding="utf-8"?>
<p:tagLst xmlns:a="http://schemas.openxmlformats.org/drawingml/2006/main" xmlns:r="http://schemas.openxmlformats.org/officeDocument/2006/relationships" xmlns:p="http://schemas.openxmlformats.org/presentationml/2006/main">
  <p:tag name="KSO_WM_DIAGRAM_VIRTUALLY_FRAME" val="{&quot;height&quot;:282.7103937007874,&quot;left&quot;:47.51543307086614,&quot;top&quot;:72.6648031496063,&quot;width&quot;:624.9691338582677}"/>
</p:tagLst>
</file>

<file path=ppt/tags/tag48.xml><?xml version="1.0" encoding="utf-8"?>
<p:tagLst xmlns:a="http://schemas.openxmlformats.org/drawingml/2006/main" xmlns:r="http://schemas.openxmlformats.org/officeDocument/2006/relationships" xmlns:p="http://schemas.openxmlformats.org/presentationml/2006/main">
  <p:tag name="KSO_WM_DIAGRAM_VIRTUALLY_FRAME" val="{&quot;height&quot;:282.7103937007874,&quot;left&quot;:47.51543307086614,&quot;top&quot;:72.6648031496063,&quot;width&quot;:624.9691338582677}"/>
</p:tagLst>
</file>

<file path=ppt/tags/tag49.xml><?xml version="1.0" encoding="utf-8"?>
<p:tagLst xmlns:a="http://schemas.openxmlformats.org/drawingml/2006/main" xmlns:r="http://schemas.openxmlformats.org/officeDocument/2006/relationships" xmlns:p="http://schemas.openxmlformats.org/presentationml/2006/main">
  <p:tag name="KSO_WM_DIAGRAM_VIRTUALLY_FRAME" val="{&quot;height&quot;:282.7103937007874,&quot;left&quot;:47.51543307086614,&quot;top&quot;:72.6648031496063,&quot;width&quot;:624.9691338582677}"/>
</p:tagLst>
</file>

<file path=ppt/tags/tag5.xml><?xml version="1.0" encoding="utf-8"?>
<p:tagLst xmlns:a="http://schemas.openxmlformats.org/drawingml/2006/main" xmlns:r="http://schemas.openxmlformats.org/officeDocument/2006/relationships" xmlns:p="http://schemas.openxmlformats.org/presentationml/2006/main">
  <p:tag name="KSO_WM_DIAGRAM_VIRTUALLY_FRAME" val="{&quot;height&quot;:165.59740157480311,&quot;left&quot;:62.22551181102362,&quot;top&quot;:120.90338582677165,&quot;width&quot;:593.1185039370079}"/>
</p:tagLst>
</file>

<file path=ppt/tags/tag50.xml><?xml version="1.0" encoding="utf-8"?>
<p:tagLst xmlns:a="http://schemas.openxmlformats.org/drawingml/2006/main" xmlns:r="http://schemas.openxmlformats.org/officeDocument/2006/relationships" xmlns:p="http://schemas.openxmlformats.org/presentationml/2006/main">
  <p:tag name="KSO_WM_DIAGRAM_VIRTUALLY_FRAME" val="{&quot;height&quot;:282.7103937007874,&quot;left&quot;:47.51543307086614,&quot;top&quot;:72.6648031496063,&quot;width&quot;:624.9691338582677}"/>
</p:tagLst>
</file>

<file path=ppt/tags/tag51.xml><?xml version="1.0" encoding="utf-8"?>
<p:tagLst xmlns:a="http://schemas.openxmlformats.org/drawingml/2006/main" xmlns:r="http://schemas.openxmlformats.org/officeDocument/2006/relationships" xmlns:p="http://schemas.openxmlformats.org/presentationml/2006/main">
  <p:tag name="KSO_WM_DIAGRAM_VIRTUALLY_FRAME" val="{&quot;height&quot;:301.5748818897638,&quot;left&quot;:166.5,&quot;top&quot;:66.74141732283465,&quot;width&quot;:507.4890551181103}"/>
</p:tagLst>
</file>

<file path=ppt/tags/tag52.xml><?xml version="1.0" encoding="utf-8"?>
<p:tagLst xmlns:a="http://schemas.openxmlformats.org/drawingml/2006/main" xmlns:r="http://schemas.openxmlformats.org/officeDocument/2006/relationships" xmlns:p="http://schemas.openxmlformats.org/presentationml/2006/main">
  <p:tag name="KSO_WM_DIAGRAM_VIRTUALLY_FRAME" val="{&quot;height&quot;:301.5748818897638,&quot;left&quot;:166.5,&quot;top&quot;:66.74141732283465,&quot;width&quot;:507.4890551181103}"/>
</p:tagLst>
</file>

<file path=ppt/tags/tag53.xml><?xml version="1.0" encoding="utf-8"?>
<p:tagLst xmlns:a="http://schemas.openxmlformats.org/drawingml/2006/main" xmlns:r="http://schemas.openxmlformats.org/officeDocument/2006/relationships" xmlns:p="http://schemas.openxmlformats.org/presentationml/2006/main">
  <p:tag name="KSO_WM_DIAGRAM_VIRTUALLY_FRAME" val="{&quot;height&quot;:301.5748818897638,&quot;left&quot;:166.5,&quot;top&quot;:66.74141732283465,&quot;width&quot;:507.4890551181103}"/>
</p:tagLst>
</file>

<file path=ppt/tags/tag54.xml><?xml version="1.0" encoding="utf-8"?>
<p:tagLst xmlns:a="http://schemas.openxmlformats.org/drawingml/2006/main" xmlns:r="http://schemas.openxmlformats.org/officeDocument/2006/relationships" xmlns:p="http://schemas.openxmlformats.org/presentationml/2006/main">
  <p:tag name="KSO_WM_DIAGRAM_VIRTUALLY_FRAME" val="{&quot;height&quot;:301.5748818897638,&quot;left&quot;:166.5,&quot;top&quot;:66.74141732283465,&quot;width&quot;:507.4890551181103}"/>
</p:tagLst>
</file>

<file path=ppt/tags/tag55.xml><?xml version="1.0" encoding="utf-8"?>
<p:tagLst xmlns:a="http://schemas.openxmlformats.org/drawingml/2006/main" xmlns:r="http://schemas.openxmlformats.org/officeDocument/2006/relationships" xmlns:p="http://schemas.openxmlformats.org/presentationml/2006/main">
  <p:tag name="KSO_WM_DIAGRAM_VIRTUALLY_FRAME" val="{&quot;height&quot;:301.5748818897638,&quot;left&quot;:166.5,&quot;top&quot;:66.74141732283465,&quot;width&quot;:507.4890551181103}"/>
</p:tagLst>
</file>

<file path=ppt/tags/tag56.xml><?xml version="1.0" encoding="utf-8"?>
<p:tagLst xmlns:a="http://schemas.openxmlformats.org/drawingml/2006/main" xmlns:r="http://schemas.openxmlformats.org/officeDocument/2006/relationships" xmlns:p="http://schemas.openxmlformats.org/presentationml/2006/main">
  <p:tag name="KSO_WM_DIAGRAM_VIRTUALLY_FRAME" val="{&quot;height&quot;:301.5748818897638,&quot;left&quot;:166.5,&quot;top&quot;:66.74141732283465,&quot;width&quot;:507.4890551181103}"/>
</p:tagLst>
</file>

<file path=ppt/tags/tag57.xml><?xml version="1.0" encoding="utf-8"?>
<p:tagLst xmlns:a="http://schemas.openxmlformats.org/drawingml/2006/main" xmlns:r="http://schemas.openxmlformats.org/officeDocument/2006/relationships" xmlns:p="http://schemas.openxmlformats.org/presentationml/2006/main">
  <p:tag name="KSO_WM_DIAGRAM_VIRTUALLY_FRAME" val="{&quot;height&quot;:301.5748818897638,&quot;left&quot;:166.5,&quot;top&quot;:66.74141732283465,&quot;width&quot;:507.4890551181103}"/>
</p:tagLst>
</file>

<file path=ppt/tags/tag58.xml><?xml version="1.0" encoding="utf-8"?>
<p:tagLst xmlns:a="http://schemas.openxmlformats.org/drawingml/2006/main" xmlns:r="http://schemas.openxmlformats.org/officeDocument/2006/relationships" xmlns:p="http://schemas.openxmlformats.org/presentationml/2006/main">
  <p:tag name="KSO_WM_DIAGRAM_VIRTUALLY_FRAME" val="{&quot;height&quot;:301.5748818897638,&quot;left&quot;:166.5,&quot;top&quot;:66.74141732283465,&quot;width&quot;:507.4890551181103}"/>
</p:tagLst>
</file>

<file path=ppt/tags/tag59.xml><?xml version="1.0" encoding="utf-8"?>
<p:tagLst xmlns:a="http://schemas.openxmlformats.org/drawingml/2006/main" xmlns:r="http://schemas.openxmlformats.org/officeDocument/2006/relationships" xmlns:p="http://schemas.openxmlformats.org/presentationml/2006/main">
  <p:tag name="KSO_WM_DIAGRAM_VIRTUALLY_FRAME" val="{&quot;height&quot;:301.5748818897638,&quot;left&quot;:166.5,&quot;top&quot;:66.74141732283465,&quot;width&quot;:507.4890551181103}"/>
</p:tagLst>
</file>

<file path=ppt/tags/tag6.xml><?xml version="1.0" encoding="utf-8"?>
<p:tagLst xmlns:a="http://schemas.openxmlformats.org/drawingml/2006/main" xmlns:r="http://schemas.openxmlformats.org/officeDocument/2006/relationships" xmlns:p="http://schemas.openxmlformats.org/presentationml/2006/main">
  <p:tag name="KSO_WM_DIAGRAM_VIRTUALLY_FRAME" val="{&quot;height&quot;:165.59740157480311,&quot;left&quot;:62.22551181102362,&quot;top&quot;:120.90338582677165,&quot;width&quot;:593.1185039370079}"/>
</p:tagLst>
</file>

<file path=ppt/tags/tag60.xml><?xml version="1.0" encoding="utf-8"?>
<p:tagLst xmlns:a="http://schemas.openxmlformats.org/drawingml/2006/main" xmlns:r="http://schemas.openxmlformats.org/officeDocument/2006/relationships" xmlns:p="http://schemas.openxmlformats.org/presentationml/2006/main">
  <p:tag name="KSO_WM_DIAGRAM_VIRTUALLY_FRAME" val="{&quot;height&quot;:301.5748818897638,&quot;left&quot;:166.5,&quot;top&quot;:66.74141732283465,&quot;width&quot;:507.4890551181103}"/>
</p:tagLst>
</file>

<file path=ppt/tags/tag61.xml><?xml version="1.0" encoding="utf-8"?>
<p:tagLst xmlns:a="http://schemas.openxmlformats.org/drawingml/2006/main" xmlns:r="http://schemas.openxmlformats.org/officeDocument/2006/relationships" xmlns:p="http://schemas.openxmlformats.org/presentationml/2006/main">
  <p:tag name="KSO_WM_DIAGRAM_VIRTUALLY_FRAME" val="{&quot;height&quot;:301.5748818897638,&quot;left&quot;:166.5,&quot;top&quot;:66.74141732283465,&quot;width&quot;:507.4890551181103}"/>
</p:tagLst>
</file>

<file path=ppt/tags/tag62.xml><?xml version="1.0" encoding="utf-8"?>
<p:tagLst xmlns:a="http://schemas.openxmlformats.org/drawingml/2006/main" xmlns:r="http://schemas.openxmlformats.org/officeDocument/2006/relationships" xmlns:p="http://schemas.openxmlformats.org/presentationml/2006/main">
  <p:tag name="KSO_WM_DIAGRAM_VIRTUALLY_FRAME" val="{&quot;height&quot;:301.5748818897638,&quot;left&quot;:166.5,&quot;top&quot;:66.74141732283465,&quot;width&quot;:507.4890551181103}"/>
</p:tagLst>
</file>

<file path=ppt/tags/tag63.xml><?xml version="1.0" encoding="utf-8"?>
<p:tagLst xmlns:a="http://schemas.openxmlformats.org/drawingml/2006/main" xmlns:r="http://schemas.openxmlformats.org/officeDocument/2006/relationships" xmlns:p="http://schemas.openxmlformats.org/presentationml/2006/main">
  <p:tag name="KSO_WM_DIAGRAM_VIRTUALLY_FRAME" val="{&quot;height&quot;:301.5748818897638,&quot;left&quot;:166.5,&quot;top&quot;:66.74141732283465,&quot;width&quot;:507.4890551181103}"/>
</p:tagLst>
</file>

<file path=ppt/tags/tag64.xml><?xml version="1.0" encoding="utf-8"?>
<p:tagLst xmlns:a="http://schemas.openxmlformats.org/drawingml/2006/main" xmlns:r="http://schemas.openxmlformats.org/officeDocument/2006/relationships" xmlns:p="http://schemas.openxmlformats.org/presentationml/2006/main">
  <p:tag name="KSO_WM_DIAGRAM_VIRTUALLY_FRAME" val="{&quot;height&quot;:301.5748818897638,&quot;left&quot;:166.5,&quot;top&quot;:66.74141732283465,&quot;width&quot;:507.4890551181103}"/>
</p:tagLst>
</file>

<file path=ppt/tags/tag65.xml><?xml version="1.0" encoding="utf-8"?>
<p:tagLst xmlns:a="http://schemas.openxmlformats.org/drawingml/2006/main" xmlns:r="http://schemas.openxmlformats.org/officeDocument/2006/relationships" xmlns:p="http://schemas.openxmlformats.org/presentationml/2006/main">
  <p:tag name="KSO_WM_DIAGRAM_VIRTUALLY_FRAME" val="{&quot;height&quot;:301.5748818897638,&quot;left&quot;:166.5,&quot;top&quot;:66.74141732283465,&quot;width&quot;:507.4890551181103}"/>
</p:tagLst>
</file>

<file path=ppt/tags/tag66.xml><?xml version="1.0" encoding="utf-8"?>
<p:tagLst xmlns:a="http://schemas.openxmlformats.org/drawingml/2006/main" xmlns:r="http://schemas.openxmlformats.org/officeDocument/2006/relationships" xmlns:p="http://schemas.openxmlformats.org/presentationml/2006/main">
  <p:tag name="KSO_WM_DIAGRAM_VIRTUALLY_FRAME" val="{&quot;height&quot;:305.6977952755905,&quot;left&quot;:259.78732283464564,&quot;top&quot;:62.57354330708662,&quot;width&quot;:411.5407086614174}"/>
</p:tagLst>
</file>

<file path=ppt/tags/tag67.xml><?xml version="1.0" encoding="utf-8"?>
<p:tagLst xmlns:a="http://schemas.openxmlformats.org/drawingml/2006/main" xmlns:r="http://schemas.openxmlformats.org/officeDocument/2006/relationships" xmlns:p="http://schemas.openxmlformats.org/presentationml/2006/main">
  <p:tag name="KSO_WM_DIAGRAM_VIRTUALLY_FRAME" val="{&quot;height&quot;:305.6977952755905,&quot;left&quot;:259.78732283464564,&quot;top&quot;:62.57354330708662,&quot;width&quot;:411.5407086614174}"/>
</p:tagLst>
</file>

<file path=ppt/tags/tag68.xml><?xml version="1.0" encoding="utf-8"?>
<p:tagLst xmlns:a="http://schemas.openxmlformats.org/drawingml/2006/main" xmlns:r="http://schemas.openxmlformats.org/officeDocument/2006/relationships" xmlns:p="http://schemas.openxmlformats.org/presentationml/2006/main">
  <p:tag name="KSO_WM_DIAGRAM_VIRTUALLY_FRAME" val="{&quot;height&quot;:305.6977952755905,&quot;left&quot;:259.78732283464564,&quot;top&quot;:62.57354330708662,&quot;width&quot;:411.5407086614174}"/>
</p:tagLst>
</file>

<file path=ppt/tags/tag69.xml><?xml version="1.0" encoding="utf-8"?>
<p:tagLst xmlns:a="http://schemas.openxmlformats.org/drawingml/2006/main" xmlns:r="http://schemas.openxmlformats.org/officeDocument/2006/relationships" xmlns:p="http://schemas.openxmlformats.org/presentationml/2006/main">
  <p:tag name="KSO_WM_DIAGRAM_VIRTUALLY_FRAME" val="{&quot;height&quot;:305.6977952755905,&quot;left&quot;:259.78732283464564,&quot;top&quot;:62.57354330708662,&quot;width&quot;:411.5407086614174}"/>
</p:tagLst>
</file>

<file path=ppt/tags/tag7.xml><?xml version="1.0" encoding="utf-8"?>
<p:tagLst xmlns:a="http://schemas.openxmlformats.org/drawingml/2006/main" xmlns:r="http://schemas.openxmlformats.org/officeDocument/2006/relationships" xmlns:p="http://schemas.openxmlformats.org/presentationml/2006/main">
  <p:tag name="KSO_WM_DIAGRAM_VIRTUALLY_FRAME" val="{&quot;height&quot;:165.59740157480311,&quot;left&quot;:62.22551181102362,&quot;top&quot;:120.90338582677165,&quot;width&quot;:593.1185039370079}"/>
</p:tagLst>
</file>

<file path=ppt/tags/tag70.xml><?xml version="1.0" encoding="utf-8"?>
<p:tagLst xmlns:a="http://schemas.openxmlformats.org/drawingml/2006/main" xmlns:r="http://schemas.openxmlformats.org/officeDocument/2006/relationships" xmlns:p="http://schemas.openxmlformats.org/presentationml/2006/main">
  <p:tag name="KSO_WM_DIAGRAM_VIRTUALLY_FRAME" val="{&quot;height&quot;:305.6977952755905,&quot;left&quot;:259.78732283464564,&quot;top&quot;:62.57354330708662,&quot;width&quot;:411.5407086614174}"/>
</p:tagLst>
</file>

<file path=ppt/tags/tag71.xml><?xml version="1.0" encoding="utf-8"?>
<p:tagLst xmlns:a="http://schemas.openxmlformats.org/drawingml/2006/main" xmlns:r="http://schemas.openxmlformats.org/officeDocument/2006/relationships" xmlns:p="http://schemas.openxmlformats.org/presentationml/2006/main">
  <p:tag name="KSO_WM_DIAGRAM_VIRTUALLY_FRAME" val="{&quot;height&quot;:305.6977952755905,&quot;left&quot;:259.78732283464564,&quot;top&quot;:62.57354330708662,&quot;width&quot;:411.5407086614174}"/>
</p:tagLst>
</file>

<file path=ppt/tags/tag72.xml><?xml version="1.0" encoding="utf-8"?>
<p:tagLst xmlns:a="http://schemas.openxmlformats.org/drawingml/2006/main" xmlns:r="http://schemas.openxmlformats.org/officeDocument/2006/relationships" xmlns:p="http://schemas.openxmlformats.org/presentationml/2006/main">
  <p:tag name="KSO_WM_DIAGRAM_VIRTUALLY_FRAME" val="{&quot;height&quot;:305.6977952755905,&quot;left&quot;:259.78732283464564,&quot;top&quot;:62.57354330708662,&quot;width&quot;:411.5407086614174}"/>
</p:tagLst>
</file>

<file path=ppt/tags/tag73.xml><?xml version="1.0" encoding="utf-8"?>
<p:tagLst xmlns:a="http://schemas.openxmlformats.org/drawingml/2006/main" xmlns:r="http://schemas.openxmlformats.org/officeDocument/2006/relationships" xmlns:p="http://schemas.openxmlformats.org/presentationml/2006/main">
  <p:tag name="KSO_WM_DIAGRAM_VIRTUALLY_FRAME" val="{&quot;height&quot;:305.6977952755905,&quot;left&quot;:259.78732283464564,&quot;top&quot;:62.57354330708662,&quot;width&quot;:411.5407086614174}"/>
</p:tagLst>
</file>

<file path=ppt/tags/tag74.xml><?xml version="1.0" encoding="utf-8"?>
<p:tagLst xmlns:a="http://schemas.openxmlformats.org/drawingml/2006/main" xmlns:r="http://schemas.openxmlformats.org/officeDocument/2006/relationships" xmlns:p="http://schemas.openxmlformats.org/presentationml/2006/main">
  <p:tag name="KSO_WM_DIAGRAM_VIRTUALLY_FRAME" val="{&quot;height&quot;:305.6977952755905,&quot;left&quot;:259.78732283464564,&quot;top&quot;:62.57354330708662,&quot;width&quot;:411.5407086614174}"/>
</p:tagLst>
</file>

<file path=ppt/tags/tag75.xml><?xml version="1.0" encoding="utf-8"?>
<p:tagLst xmlns:a="http://schemas.openxmlformats.org/drawingml/2006/main" xmlns:r="http://schemas.openxmlformats.org/officeDocument/2006/relationships" xmlns:p="http://schemas.openxmlformats.org/presentationml/2006/main">
  <p:tag name="KSO_WM_DIAGRAM_VIRTUALLY_FRAME" val="{&quot;height&quot;:305.6977952755905,&quot;left&quot;:259.78732283464564,&quot;top&quot;:62.57354330708662,&quot;width&quot;:411.5407086614174}"/>
</p:tagLst>
</file>

<file path=ppt/tags/tag76.xml><?xml version="1.0" encoding="utf-8"?>
<p:tagLst xmlns:a="http://schemas.openxmlformats.org/drawingml/2006/main" xmlns:r="http://schemas.openxmlformats.org/officeDocument/2006/relationships" xmlns:p="http://schemas.openxmlformats.org/presentationml/2006/main">
  <p:tag name="KSO_WM_DIAGRAM_VIRTUALLY_FRAME" val="{&quot;height&quot;:305.6977952755905,&quot;left&quot;:259.78732283464564,&quot;top&quot;:62.57354330708662,&quot;width&quot;:411.5407086614174}"/>
</p:tagLst>
</file>

<file path=ppt/tags/tag77.xml><?xml version="1.0" encoding="utf-8"?>
<p:tagLst xmlns:a="http://schemas.openxmlformats.org/drawingml/2006/main" xmlns:r="http://schemas.openxmlformats.org/officeDocument/2006/relationships" xmlns:p="http://schemas.openxmlformats.org/presentationml/2006/main">
  <p:tag name="KSO_WM_DIAGRAM_VIRTUALLY_FRAME" val="{&quot;height&quot;:305.6977952755905,&quot;left&quot;:259.78732283464564,&quot;top&quot;:62.57354330708662,&quot;width&quot;:411.5407086614174}"/>
</p:tagLst>
</file>

<file path=ppt/tags/tag78.xml><?xml version="1.0" encoding="utf-8"?>
<p:tagLst xmlns:a="http://schemas.openxmlformats.org/drawingml/2006/main" xmlns:r="http://schemas.openxmlformats.org/officeDocument/2006/relationships" xmlns:p="http://schemas.openxmlformats.org/presentationml/2006/main">
  <p:tag name="KSO_WM_DIAGRAM_VIRTUALLY_FRAME" val="{&quot;height&quot;:305.6977952755905,&quot;left&quot;:259.78732283464564,&quot;top&quot;:62.57354330708662,&quot;width&quot;:411.5407086614174}"/>
</p:tagLst>
</file>

<file path=ppt/tags/tag79.xml><?xml version="1.0" encoding="utf-8"?>
<p:tagLst xmlns:a="http://schemas.openxmlformats.org/drawingml/2006/main" xmlns:r="http://schemas.openxmlformats.org/officeDocument/2006/relationships" xmlns:p="http://schemas.openxmlformats.org/presentationml/2006/main">
  <p:tag name="KSO_WM_DIAGRAM_VIRTUALLY_FRAME" val="{&quot;height&quot;:305.6977952755905,&quot;left&quot;:259.78732283464564,&quot;top&quot;:62.57354330708662,&quot;width&quot;:411.5407086614174}"/>
</p:tagLst>
</file>

<file path=ppt/tags/tag8.xml><?xml version="1.0" encoding="utf-8"?>
<p:tagLst xmlns:a="http://schemas.openxmlformats.org/drawingml/2006/main" xmlns:r="http://schemas.openxmlformats.org/officeDocument/2006/relationships" xmlns:p="http://schemas.openxmlformats.org/presentationml/2006/main">
  <p:tag name="KSO_WM_DIAGRAM_VIRTUALLY_FRAME" val="{&quot;height&quot;:165.59740157480311,&quot;left&quot;:62.22551181102362,&quot;top&quot;:120.90338582677165,&quot;width&quot;:593.1185039370079}"/>
</p:tagLst>
</file>

<file path=ppt/tags/tag80.xml><?xml version="1.0" encoding="utf-8"?>
<p:tagLst xmlns:a="http://schemas.openxmlformats.org/drawingml/2006/main" xmlns:r="http://schemas.openxmlformats.org/officeDocument/2006/relationships" xmlns:p="http://schemas.openxmlformats.org/presentationml/2006/main">
  <p:tag name="KSO_WM_DIAGRAM_VIRTUALLY_FRAME" val="{&quot;height&quot;:305.6977952755905,&quot;left&quot;:259.78732283464564,&quot;top&quot;:62.57354330708662,&quot;width&quot;:411.5407086614174}"/>
</p:tagLst>
</file>

<file path=ppt/tags/tag81.xml><?xml version="1.0" encoding="utf-8"?>
<p:tagLst xmlns:a="http://schemas.openxmlformats.org/drawingml/2006/main" xmlns:r="http://schemas.openxmlformats.org/officeDocument/2006/relationships" xmlns:p="http://schemas.openxmlformats.org/presentationml/2006/main">
  <p:tag name="KSO_WM_DIAGRAM_VIRTUALLY_FRAME" val="{&quot;height&quot;:305.6977952755905,&quot;left&quot;:259.78732283464564,&quot;top&quot;:62.57354330708662,&quot;width&quot;:411.5407086614174}"/>
</p:tagLst>
</file>

<file path=ppt/tags/tag82.xml><?xml version="1.0" encoding="utf-8"?>
<p:tagLst xmlns:a="http://schemas.openxmlformats.org/drawingml/2006/main" xmlns:r="http://schemas.openxmlformats.org/officeDocument/2006/relationships" xmlns:p="http://schemas.openxmlformats.org/presentationml/2006/main">
  <p:tag name="KSO_WM_DIAGRAM_VIRTUALLY_FRAME" val="{&quot;height&quot;:301.5748818897638,&quot;left&quot;:182.84866141732283,&quot;top&quot;:66.74141732283465,&quot;width&quot;:491.14039370078746}"/>
</p:tagLst>
</file>

<file path=ppt/tags/tag83.xml><?xml version="1.0" encoding="utf-8"?>
<p:tagLst xmlns:a="http://schemas.openxmlformats.org/drawingml/2006/main" xmlns:r="http://schemas.openxmlformats.org/officeDocument/2006/relationships" xmlns:p="http://schemas.openxmlformats.org/presentationml/2006/main">
  <p:tag name="KSO_WM_DIAGRAM_VIRTUALLY_FRAME" val="{&quot;height&quot;:301.5748818897638,&quot;left&quot;:182.84866141732283,&quot;top&quot;:66.74141732283465,&quot;width&quot;:491.14039370078746}"/>
</p:tagLst>
</file>

<file path=ppt/tags/tag84.xml><?xml version="1.0" encoding="utf-8"?>
<p:tagLst xmlns:a="http://schemas.openxmlformats.org/drawingml/2006/main" xmlns:r="http://schemas.openxmlformats.org/officeDocument/2006/relationships" xmlns:p="http://schemas.openxmlformats.org/presentationml/2006/main">
  <p:tag name="KSO_WM_DIAGRAM_VIRTUALLY_FRAME" val="{&quot;height&quot;:301.5748818897638,&quot;left&quot;:182.84866141732283,&quot;top&quot;:66.74141732283465,&quot;width&quot;:491.14039370078746}"/>
</p:tagLst>
</file>

<file path=ppt/tags/tag85.xml><?xml version="1.0" encoding="utf-8"?>
<p:tagLst xmlns:a="http://schemas.openxmlformats.org/drawingml/2006/main" xmlns:r="http://schemas.openxmlformats.org/officeDocument/2006/relationships" xmlns:p="http://schemas.openxmlformats.org/presentationml/2006/main">
  <p:tag name="KSO_WM_DIAGRAM_VIRTUALLY_FRAME" val="{&quot;height&quot;:301.5748818897638,&quot;left&quot;:182.84866141732283,&quot;top&quot;:66.74141732283465,&quot;width&quot;:491.14039370078746}"/>
</p:tagLst>
</file>

<file path=ppt/tags/tag86.xml><?xml version="1.0" encoding="utf-8"?>
<p:tagLst xmlns:a="http://schemas.openxmlformats.org/drawingml/2006/main" xmlns:r="http://schemas.openxmlformats.org/officeDocument/2006/relationships" xmlns:p="http://schemas.openxmlformats.org/presentationml/2006/main">
  <p:tag name="KSO_WM_DIAGRAM_VIRTUALLY_FRAME" val="{&quot;height&quot;:301.5748818897638,&quot;left&quot;:182.84866141732283,&quot;top&quot;:66.74141732283465,&quot;width&quot;:491.14039370078746}"/>
</p:tagLst>
</file>

<file path=ppt/tags/tag87.xml><?xml version="1.0" encoding="utf-8"?>
<p:tagLst xmlns:a="http://schemas.openxmlformats.org/drawingml/2006/main" xmlns:r="http://schemas.openxmlformats.org/officeDocument/2006/relationships" xmlns:p="http://schemas.openxmlformats.org/presentationml/2006/main">
  <p:tag name="KSO_WM_DIAGRAM_VIRTUALLY_FRAME" val="{&quot;height&quot;:301.5748818897638,&quot;left&quot;:182.84866141732283,&quot;top&quot;:66.74141732283465,&quot;width&quot;:491.14039370078746}"/>
</p:tagLst>
</file>

<file path=ppt/tags/tag88.xml><?xml version="1.0" encoding="utf-8"?>
<p:tagLst xmlns:a="http://schemas.openxmlformats.org/drawingml/2006/main" xmlns:r="http://schemas.openxmlformats.org/officeDocument/2006/relationships" xmlns:p="http://schemas.openxmlformats.org/presentationml/2006/main">
  <p:tag name="KSO_WM_DIAGRAM_VIRTUALLY_FRAME" val="{&quot;height&quot;:301.5748818897638,&quot;left&quot;:182.84866141732283,&quot;top&quot;:66.74141732283465,&quot;width&quot;:491.14039370078746}"/>
</p:tagLst>
</file>

<file path=ppt/tags/tag89.xml><?xml version="1.0" encoding="utf-8"?>
<p:tagLst xmlns:a="http://schemas.openxmlformats.org/drawingml/2006/main" xmlns:r="http://schemas.openxmlformats.org/officeDocument/2006/relationships" xmlns:p="http://schemas.openxmlformats.org/presentationml/2006/main">
  <p:tag name="KSO_WM_DIAGRAM_VIRTUALLY_FRAME" val="{&quot;height&quot;:301.5748818897638,&quot;left&quot;:182.84866141732283,&quot;top&quot;:66.74141732283465,&quot;width&quot;:491.14039370078746}"/>
</p:tagLst>
</file>

<file path=ppt/tags/tag9.xml><?xml version="1.0" encoding="utf-8"?>
<p:tagLst xmlns:a="http://schemas.openxmlformats.org/drawingml/2006/main" xmlns:r="http://schemas.openxmlformats.org/officeDocument/2006/relationships" xmlns:p="http://schemas.openxmlformats.org/presentationml/2006/main">
  <p:tag name="KSO_WM_DIAGRAM_VIRTUALLY_FRAME" val="{&quot;height&quot;:165.59740157480311,&quot;left&quot;:62.22551181102362,&quot;top&quot;:120.90338582677165,&quot;width&quot;:593.1185039370079}"/>
</p:tagLst>
</file>

<file path=ppt/tags/tag90.xml><?xml version="1.0" encoding="utf-8"?>
<p:tagLst xmlns:a="http://schemas.openxmlformats.org/drawingml/2006/main" xmlns:r="http://schemas.openxmlformats.org/officeDocument/2006/relationships" xmlns:p="http://schemas.openxmlformats.org/presentationml/2006/main">
  <p:tag name="KSO_WM_DIAGRAM_VIRTUALLY_FRAME" val="{&quot;height&quot;:301.5748818897638,&quot;left&quot;:182.84866141732283,&quot;top&quot;:66.74141732283465,&quot;width&quot;:491.14039370078746}"/>
</p:tagLst>
</file>

<file path=ppt/tags/tag91.xml><?xml version="1.0" encoding="utf-8"?>
<p:tagLst xmlns:a="http://schemas.openxmlformats.org/drawingml/2006/main" xmlns:r="http://schemas.openxmlformats.org/officeDocument/2006/relationships" xmlns:p="http://schemas.openxmlformats.org/presentationml/2006/main">
  <p:tag name="KSO_WM_DIAGRAM_VIRTUALLY_FRAME" val="{&quot;height&quot;:301.5748818897638,&quot;left&quot;:182.84866141732283,&quot;top&quot;:66.74141732283465,&quot;width&quot;:491.14039370078746}"/>
</p:tagLst>
</file>

<file path=ppt/tags/tag92.xml><?xml version="1.0" encoding="utf-8"?>
<p:tagLst xmlns:a="http://schemas.openxmlformats.org/drawingml/2006/main" xmlns:r="http://schemas.openxmlformats.org/officeDocument/2006/relationships" xmlns:p="http://schemas.openxmlformats.org/presentationml/2006/main">
  <p:tag name="KSO_WM_DIAGRAM_VIRTUALLY_FRAME" val="{&quot;height&quot;:301.5748818897638,&quot;left&quot;:182.84866141732283,&quot;top&quot;:66.74141732283465,&quot;width&quot;:491.14039370078746}"/>
</p:tagLst>
</file>

<file path=ppt/tags/tag93.xml><?xml version="1.0" encoding="utf-8"?>
<p:tagLst xmlns:a="http://schemas.openxmlformats.org/drawingml/2006/main" xmlns:r="http://schemas.openxmlformats.org/officeDocument/2006/relationships" xmlns:p="http://schemas.openxmlformats.org/presentationml/2006/main">
  <p:tag name="KSO_WM_DIAGRAM_VIRTUALLY_FRAME" val="{&quot;height&quot;:301.5748818897638,&quot;left&quot;:182.84866141732283,&quot;top&quot;:66.74141732283465,&quot;width&quot;:491.14039370078746}"/>
</p:tagLst>
</file>

<file path=ppt/tags/tag94.xml><?xml version="1.0" encoding="utf-8"?>
<p:tagLst xmlns:a="http://schemas.openxmlformats.org/drawingml/2006/main" xmlns:r="http://schemas.openxmlformats.org/officeDocument/2006/relationships" xmlns:p="http://schemas.openxmlformats.org/presentationml/2006/main">
  <p:tag name="KSO_WM_DIAGRAM_VIRTUALLY_FRAME" val="{&quot;height&quot;:301.5748818897638,&quot;left&quot;:182.84866141732283,&quot;top&quot;:66.74141732283465,&quot;width&quot;:491.14039370078746}"/>
</p:tagLst>
</file>

<file path=ppt/tags/tag95.xml><?xml version="1.0" encoding="utf-8"?>
<p:tagLst xmlns:a="http://schemas.openxmlformats.org/drawingml/2006/main" xmlns:r="http://schemas.openxmlformats.org/officeDocument/2006/relationships" xmlns:p="http://schemas.openxmlformats.org/presentationml/2006/main">
  <p:tag name="KSO_WM_DIAGRAM_VIRTUALLY_FRAME" val="{&quot;height&quot;:301.5748818897638,&quot;left&quot;:182.84866141732283,&quot;top&quot;:66.74141732283465,&quot;width&quot;:491.14039370078746}"/>
</p:tagLst>
</file>

<file path=ppt/tags/tag96.xml><?xml version="1.0" encoding="utf-8"?>
<p:tagLst xmlns:a="http://schemas.openxmlformats.org/drawingml/2006/main" xmlns:r="http://schemas.openxmlformats.org/officeDocument/2006/relationships" xmlns:p="http://schemas.openxmlformats.org/presentationml/2006/main">
  <p:tag name="KSO_WM_DIAGRAM_VIRTUALLY_FRAME" val="{&quot;height&quot;:301.5748818897638,&quot;left&quot;:182.84866141732283,&quot;top&quot;:66.74141732283465,&quot;width&quot;:491.14039370078746}"/>
</p:tagLst>
</file>

<file path=ppt/tags/tag97.xml><?xml version="1.0" encoding="utf-8"?>
<p:tagLst xmlns:a="http://schemas.openxmlformats.org/drawingml/2006/main" xmlns:r="http://schemas.openxmlformats.org/officeDocument/2006/relationships" xmlns:p="http://schemas.openxmlformats.org/presentationml/2006/main">
  <p:tag name="KSO_WM_DIAGRAM_VIRTUALLY_FRAME" val="{&quot;height&quot;:270.36,&quot;left&quot;:46.75070866141732,&quot;top&quot;:82.58401574803149,&quot;width&quot;:626.4985826771654}"/>
</p:tagLst>
</file>

<file path=ppt/tags/tag98.xml><?xml version="1.0" encoding="utf-8"?>
<p:tagLst xmlns:a="http://schemas.openxmlformats.org/drawingml/2006/main" xmlns:r="http://schemas.openxmlformats.org/officeDocument/2006/relationships" xmlns:p="http://schemas.openxmlformats.org/presentationml/2006/main">
  <p:tag name="KSO_WM_DIAGRAM_VIRTUALLY_FRAME" val="{&quot;height&quot;:270.36,&quot;left&quot;:46.75070866141732,&quot;top&quot;:82.58401574803149,&quot;width&quot;:626.4985826771654}"/>
</p:tagLst>
</file>

<file path=ppt/tags/tag99.xml><?xml version="1.0" encoding="utf-8"?>
<p:tagLst xmlns:a="http://schemas.openxmlformats.org/drawingml/2006/main" xmlns:r="http://schemas.openxmlformats.org/officeDocument/2006/relationships" xmlns:p="http://schemas.openxmlformats.org/presentationml/2006/main">
  <p:tag name="KSO_WM_DIAGRAM_VIRTUALLY_FRAME" val="{&quot;height&quot;:270.36,&quot;left&quot;:46.75070866141732,&quot;top&quot;:82.58401574803149,&quot;width&quot;:626.4985826771654}"/>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TotalTime>
  <Words>1037</Words>
  <Application>Microsoft Office PowerPoint</Application>
  <PresentationFormat>全屏显示(16:9)</PresentationFormat>
  <Paragraphs>208</Paragraphs>
  <Slides>25</Slides>
  <Notes>25</Notes>
  <HiddenSlides>0</HiddenSlides>
  <MMClips>0</MMClips>
  <ScaleCrop>false</ScaleCrop>
  <HeadingPairs>
    <vt:vector size="6" baseType="variant">
      <vt:variant>
        <vt:lpstr>已用的字体</vt:lpstr>
      </vt:variant>
      <vt:variant>
        <vt:i4>3</vt:i4>
      </vt:variant>
      <vt:variant>
        <vt:lpstr>主题</vt:lpstr>
      </vt:variant>
      <vt:variant>
        <vt:i4>1</vt:i4>
      </vt:variant>
      <vt:variant>
        <vt:lpstr>幻灯片标题</vt:lpstr>
      </vt:variant>
      <vt:variant>
        <vt:i4>25</vt:i4>
      </vt:variant>
    </vt:vector>
  </HeadingPairs>
  <TitlesOfParts>
    <vt:vector size="29" baseType="lpstr">
      <vt:lpstr>微软雅黑</vt:lpstr>
      <vt:lpstr>Arial</vt:lpstr>
      <vt:lpstr>Calibri</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康利 沈</cp:lastModifiedBy>
  <cp:revision>8</cp:revision>
  <dcterms:created xsi:type="dcterms:W3CDTF">2024-12-08T05:47:00Z</dcterms:created>
  <dcterms:modified xsi:type="dcterms:W3CDTF">2024-12-15T11:47:40Z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FE5555663E9A4B6F854913035854347C_13</vt:lpwstr>
  </property>
  <property fmtid="{D5CDD505-2E9C-101B-9397-08002B2CF9AE}" pid="3" name="KSOProductBuildVer">
    <vt:lpwstr>2052-12.1.0.19302</vt:lpwstr>
  </property>
</Properties>
</file>